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6" r:id="rId3"/>
    <p:sldId id="256" r:id="rId4"/>
    <p:sldId id="257" r:id="rId5"/>
    <p:sldId id="258" r:id="rId6"/>
    <p:sldId id="259" r:id="rId7"/>
    <p:sldId id="260" r:id="rId8"/>
    <p:sldId id="261" r:id="rId9"/>
    <p:sldId id="262" r:id="rId10"/>
    <p:sldId id="265"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86252C-A367-44AA-A559-6DEF28C26343}" type="datetimeFigureOut">
              <a:rPr lang="en-US" smtClean="0"/>
              <a:pPr/>
              <a:t>5/8/2013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2C9AF8-43EA-4276-BB38-9280B65EC8D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86252C-A367-44AA-A559-6DEF28C26343}" type="datetimeFigureOut">
              <a:rPr lang="en-US" smtClean="0"/>
              <a:pPr/>
              <a:t>5/8/2013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2C9AF8-43EA-4276-BB38-9280B65EC8D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86252C-A367-44AA-A559-6DEF28C26343}" type="datetimeFigureOut">
              <a:rPr lang="en-US" smtClean="0"/>
              <a:pPr/>
              <a:t>5/8/2013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2C9AF8-43EA-4276-BB38-9280B65EC8D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86252C-A367-44AA-A559-6DEF28C26343}" type="datetimeFigureOut">
              <a:rPr lang="en-US" smtClean="0"/>
              <a:pPr/>
              <a:t>5/8/2013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2C9AF8-43EA-4276-BB38-9280B65EC8D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86252C-A367-44AA-A559-6DEF28C26343}" type="datetimeFigureOut">
              <a:rPr lang="en-US" smtClean="0"/>
              <a:pPr/>
              <a:t>5/8/2013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2C9AF8-43EA-4276-BB38-9280B65EC8D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86252C-A367-44AA-A559-6DEF28C26343}" type="datetimeFigureOut">
              <a:rPr lang="en-US" smtClean="0"/>
              <a:pPr/>
              <a:t>5/8/2013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2C9AF8-43EA-4276-BB38-9280B65EC8D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86252C-A367-44AA-A559-6DEF28C26343}" type="datetimeFigureOut">
              <a:rPr lang="en-US" smtClean="0"/>
              <a:pPr/>
              <a:t>5/8/2013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2C9AF8-43EA-4276-BB38-9280B65EC8D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86252C-A367-44AA-A559-6DEF28C26343}" type="datetimeFigureOut">
              <a:rPr lang="en-US" smtClean="0"/>
              <a:pPr/>
              <a:t>5/8/2013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2C9AF8-43EA-4276-BB38-9280B65EC8D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86252C-A367-44AA-A559-6DEF28C26343}" type="datetimeFigureOut">
              <a:rPr lang="en-US" smtClean="0"/>
              <a:pPr/>
              <a:t>5/8/2013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2C9AF8-43EA-4276-BB38-9280B65EC8D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86252C-A367-44AA-A559-6DEF28C26343}" type="datetimeFigureOut">
              <a:rPr lang="en-US" smtClean="0"/>
              <a:pPr/>
              <a:t>5/8/2013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2C9AF8-43EA-4276-BB38-9280B65EC8D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86252C-A367-44AA-A559-6DEF28C26343}" type="datetimeFigureOut">
              <a:rPr lang="en-US" smtClean="0"/>
              <a:pPr/>
              <a:t>5/8/2013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2C9AF8-43EA-4276-BB38-9280B65EC8D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6252C-A367-44AA-A559-6DEF28C26343}" type="datetimeFigureOut">
              <a:rPr lang="en-US" smtClean="0"/>
              <a:pPr/>
              <a:t>5/8/2013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2C9AF8-43EA-4276-BB38-9280B65EC8D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4524315"/>
          </a:xfrm>
          <a:prstGeom prst="rect">
            <a:avLst/>
          </a:prstGeom>
          <a:noFill/>
        </p:spPr>
        <p:txBody>
          <a:bodyPr wrap="square" rtlCol="0">
            <a:spAutoFit/>
          </a:bodyPr>
          <a:lstStyle/>
          <a:p>
            <a:pPr algn="ctr"/>
            <a:r>
              <a:rPr lang="en-US" sz="2400" dirty="0" smtClean="0"/>
              <a:t>UNIVERSE OR MULTIVERSE</a:t>
            </a:r>
          </a:p>
          <a:p>
            <a:endParaRPr lang="en-US" sz="2400" dirty="0" smtClean="0"/>
          </a:p>
          <a:p>
            <a:pPr marL="457200" indent="-457200">
              <a:buAutoNum type="arabicPeriod"/>
            </a:pPr>
            <a:r>
              <a:rPr lang="en-US" sz="2400" dirty="0" smtClean="0"/>
              <a:t>Is our galaxy alone.  Explain</a:t>
            </a:r>
          </a:p>
          <a:p>
            <a:pPr marL="457200" indent="-457200">
              <a:buAutoNum type="arabicPeriod"/>
            </a:pPr>
            <a:endParaRPr lang="en-US" sz="2400" dirty="0" smtClean="0"/>
          </a:p>
          <a:p>
            <a:pPr marL="457200" indent="-457200">
              <a:buAutoNum type="arabicPeriod"/>
            </a:pPr>
            <a:r>
              <a:rPr lang="en-US" sz="2400" dirty="0" smtClean="0"/>
              <a:t>What causes matter to speed up as it gets farther away?</a:t>
            </a:r>
          </a:p>
          <a:p>
            <a:pPr marL="457200" indent="-457200">
              <a:buAutoNum type="arabicPeriod"/>
            </a:pPr>
            <a:endParaRPr lang="en-US" sz="2400" dirty="0" smtClean="0"/>
          </a:p>
          <a:p>
            <a:pPr marL="457200" indent="-457200">
              <a:buAutoNum type="arabicPeriod"/>
            </a:pPr>
            <a:r>
              <a:rPr lang="en-US" sz="2400" dirty="0" smtClean="0"/>
              <a:t>What is theorized to have occurred about 14 billion years ago?</a:t>
            </a:r>
          </a:p>
          <a:p>
            <a:pPr marL="457200" indent="-457200">
              <a:buAutoNum type="arabicPeriod"/>
            </a:pPr>
            <a:endParaRPr lang="en-US" sz="2400" dirty="0" smtClean="0"/>
          </a:p>
          <a:p>
            <a:pPr marL="457200" indent="-457200">
              <a:buAutoNum type="arabicPeriod"/>
            </a:pPr>
            <a:r>
              <a:rPr lang="en-US" sz="2400" dirty="0" smtClean="0"/>
              <a:t>What theory says that at the smallest level the universe is made up of multiple dimensions</a:t>
            </a:r>
          </a:p>
          <a:p>
            <a:pPr marL="457200" indent="-457200">
              <a:buAutoNum type="arabicPeriod"/>
            </a:pPr>
            <a:endParaRPr lang="en-US" sz="2400" dirty="0" smtClean="0"/>
          </a:p>
          <a:p>
            <a:pPr marL="457200" indent="-457200">
              <a:buAutoNum type="arabicPeriod"/>
            </a:pPr>
            <a:r>
              <a:rPr lang="en-US" sz="2400" dirty="0" smtClean="0"/>
              <a:t>If there are multiple universes than what is likely to exist?</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229600" cy="830997"/>
          </a:xfrm>
          <a:prstGeom prst="rect">
            <a:avLst/>
          </a:prstGeom>
          <a:noFill/>
        </p:spPr>
        <p:txBody>
          <a:bodyPr wrap="square" rtlCol="0">
            <a:spAutoFit/>
          </a:bodyPr>
          <a:lstStyle/>
          <a:p>
            <a:r>
              <a:rPr lang="en-US" sz="2400" dirty="0" smtClean="0"/>
              <a:t>The distance between stars and galaxies is measured in light years.</a:t>
            </a:r>
            <a:endParaRPr lang="en-US" sz="2400" dirty="0"/>
          </a:p>
        </p:txBody>
      </p:sp>
      <p:sp>
        <p:nvSpPr>
          <p:cNvPr id="3" name="TextBox 2"/>
          <p:cNvSpPr txBox="1"/>
          <p:nvPr/>
        </p:nvSpPr>
        <p:spPr>
          <a:xfrm>
            <a:off x="381000" y="1600200"/>
            <a:ext cx="8001000" cy="830997"/>
          </a:xfrm>
          <a:prstGeom prst="rect">
            <a:avLst/>
          </a:prstGeom>
          <a:noFill/>
        </p:spPr>
        <p:txBody>
          <a:bodyPr wrap="square" rtlCol="0">
            <a:spAutoFit/>
          </a:bodyPr>
          <a:lstStyle/>
          <a:p>
            <a:r>
              <a:rPr lang="en-US" sz="2400" dirty="0" smtClean="0"/>
              <a:t>A light year is the distance light can travel in one year, about 9.4 trillion km. ( 6 trillion miles )</a:t>
            </a:r>
            <a:endParaRPr lang="en-US" sz="2400" dirty="0"/>
          </a:p>
        </p:txBody>
      </p:sp>
      <p:sp>
        <p:nvSpPr>
          <p:cNvPr id="4" name="TextBox 3"/>
          <p:cNvSpPr txBox="1"/>
          <p:nvPr/>
        </p:nvSpPr>
        <p:spPr>
          <a:xfrm>
            <a:off x="304800" y="3200400"/>
            <a:ext cx="8678848" cy="461665"/>
          </a:xfrm>
          <a:prstGeom prst="rect">
            <a:avLst/>
          </a:prstGeom>
          <a:noFill/>
        </p:spPr>
        <p:txBody>
          <a:bodyPr wrap="square" rtlCol="0">
            <a:spAutoFit/>
          </a:bodyPr>
          <a:lstStyle/>
          <a:p>
            <a:r>
              <a:rPr lang="en-US" sz="2400" dirty="0" smtClean="0"/>
              <a:t>The closest star to our own sun is 4.2 light years away.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458200" cy="830997"/>
          </a:xfrm>
          <a:prstGeom prst="rect">
            <a:avLst/>
          </a:prstGeom>
          <a:noFill/>
        </p:spPr>
        <p:txBody>
          <a:bodyPr wrap="square" rtlCol="0">
            <a:spAutoFit/>
          </a:bodyPr>
          <a:lstStyle/>
          <a:p>
            <a:r>
              <a:rPr lang="en-US" sz="2400" dirty="0" smtClean="0"/>
              <a:t>The theory of the big bang came about with the discoveries of Edwin Hubble.</a:t>
            </a:r>
            <a:endParaRPr lang="en-US" sz="2400" dirty="0"/>
          </a:p>
        </p:txBody>
      </p:sp>
      <p:sp>
        <p:nvSpPr>
          <p:cNvPr id="4" name="TextBox 3"/>
          <p:cNvSpPr txBox="1"/>
          <p:nvPr/>
        </p:nvSpPr>
        <p:spPr>
          <a:xfrm>
            <a:off x="304800" y="1295400"/>
            <a:ext cx="8305800" cy="1200329"/>
          </a:xfrm>
          <a:prstGeom prst="rect">
            <a:avLst/>
          </a:prstGeom>
          <a:noFill/>
        </p:spPr>
        <p:txBody>
          <a:bodyPr wrap="square" rtlCol="0">
            <a:spAutoFit/>
          </a:bodyPr>
          <a:lstStyle/>
          <a:p>
            <a:r>
              <a:rPr lang="en-US" sz="2400" dirty="0" smtClean="0"/>
              <a:t>Hubble discovered that the spectra of galaxies, except the few nearest us, showed a shift in light toward the red end of the spectrum.</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0" y="2303242"/>
            <a:ext cx="4343400" cy="2916736"/>
          </a:xfrm>
          <a:prstGeom prst="rect">
            <a:avLst/>
          </a:prstGeom>
        </p:spPr>
      </p:pic>
      <p:sp>
        <p:nvSpPr>
          <p:cNvPr id="6" name="TextBox 5"/>
          <p:cNvSpPr txBox="1"/>
          <p:nvPr/>
        </p:nvSpPr>
        <p:spPr>
          <a:xfrm>
            <a:off x="304800" y="5410200"/>
            <a:ext cx="8458200" cy="1200329"/>
          </a:xfrm>
          <a:prstGeom prst="rect">
            <a:avLst/>
          </a:prstGeom>
          <a:noFill/>
        </p:spPr>
        <p:txBody>
          <a:bodyPr wrap="square" rtlCol="0">
            <a:spAutoFit/>
          </a:bodyPr>
          <a:lstStyle/>
          <a:p>
            <a:r>
              <a:rPr lang="en-US" sz="2400" dirty="0" smtClean="0"/>
              <a:t>By examining the amount of red shift he determined how fast the galaxy was moving.  Galaxies farther away showed a greater shift, therefore were moving faster.</a:t>
            </a:r>
            <a:endParaRPr lang="en-US" sz="2400" dirty="0"/>
          </a:p>
        </p:txBody>
      </p:sp>
    </p:spTree>
    <p:extLst>
      <p:ext uri="{BB962C8B-B14F-4D97-AF65-F5344CB8AC3E}">
        <p14:creationId xmlns:p14="http://schemas.microsoft.com/office/powerpoint/2010/main" val="417096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830997"/>
          </a:xfrm>
          <a:prstGeom prst="rect">
            <a:avLst/>
          </a:prstGeom>
          <a:noFill/>
        </p:spPr>
        <p:txBody>
          <a:bodyPr wrap="square" rtlCol="0">
            <a:spAutoFit/>
          </a:bodyPr>
          <a:lstStyle/>
          <a:p>
            <a:r>
              <a:rPr lang="en-US" sz="2400" dirty="0" err="1" smtClean="0"/>
              <a:t>Hubbles</a:t>
            </a:r>
            <a:r>
              <a:rPr lang="en-US" sz="2400" dirty="0" smtClean="0"/>
              <a:t> findings led to the idea that the universe is expanding and helps to supply evidence of the big bang.</a:t>
            </a:r>
            <a:endParaRPr lang="en-US" sz="2400" dirty="0"/>
          </a:p>
        </p:txBody>
      </p:sp>
      <p:sp>
        <p:nvSpPr>
          <p:cNvPr id="3" name="TextBox 2"/>
          <p:cNvSpPr txBox="1"/>
          <p:nvPr/>
        </p:nvSpPr>
        <p:spPr>
          <a:xfrm>
            <a:off x="228600" y="1295400"/>
            <a:ext cx="8686800" cy="1200329"/>
          </a:xfrm>
          <a:prstGeom prst="rect">
            <a:avLst/>
          </a:prstGeom>
          <a:noFill/>
        </p:spPr>
        <p:txBody>
          <a:bodyPr wrap="square" rtlCol="0">
            <a:spAutoFit/>
          </a:bodyPr>
          <a:lstStyle/>
          <a:p>
            <a:r>
              <a:rPr lang="en-US" sz="2400" dirty="0" smtClean="0"/>
              <a:t>In 1965 scientist used radio telescopes to detect cosmic background radiation.  This low level energy was found to be evenly distributed throughout the universe.</a:t>
            </a:r>
            <a:endParaRPr lang="en-US" sz="2400" dirty="0"/>
          </a:p>
        </p:txBody>
      </p:sp>
      <p:sp>
        <p:nvSpPr>
          <p:cNvPr id="4" name="TextBox 3"/>
          <p:cNvSpPr txBox="1"/>
          <p:nvPr/>
        </p:nvSpPr>
        <p:spPr>
          <a:xfrm>
            <a:off x="228600" y="2667000"/>
            <a:ext cx="8534400" cy="830997"/>
          </a:xfrm>
          <a:prstGeom prst="rect">
            <a:avLst/>
          </a:prstGeom>
          <a:noFill/>
        </p:spPr>
        <p:txBody>
          <a:bodyPr wrap="square" rtlCol="0">
            <a:spAutoFit/>
          </a:bodyPr>
          <a:lstStyle/>
          <a:p>
            <a:r>
              <a:rPr lang="en-US" sz="2400" dirty="0" smtClean="0"/>
              <a:t>At the time of the big bang this energy would have been very hot and would have cooled to a great extent by now.</a:t>
            </a:r>
            <a:endParaRPr lang="en-US" sz="2400" dirty="0"/>
          </a:p>
        </p:txBody>
      </p:sp>
      <p:sp>
        <p:nvSpPr>
          <p:cNvPr id="5" name="TextBox 4"/>
          <p:cNvSpPr txBox="1"/>
          <p:nvPr/>
        </p:nvSpPr>
        <p:spPr>
          <a:xfrm>
            <a:off x="190500" y="3733800"/>
            <a:ext cx="8610600" cy="830997"/>
          </a:xfrm>
          <a:prstGeom prst="rect">
            <a:avLst/>
          </a:prstGeom>
          <a:noFill/>
        </p:spPr>
        <p:txBody>
          <a:bodyPr wrap="square" rtlCol="0">
            <a:spAutoFit/>
          </a:bodyPr>
          <a:lstStyle/>
          <a:p>
            <a:r>
              <a:rPr lang="en-US" sz="2400" dirty="0" smtClean="0"/>
              <a:t>This energy has a temperature of -270° C only 3° above absolute zero.</a:t>
            </a:r>
            <a:endParaRPr lang="en-US" sz="2400" dirty="0"/>
          </a:p>
        </p:txBody>
      </p:sp>
      <p:sp>
        <p:nvSpPr>
          <p:cNvPr id="6" name="TextBox 5"/>
          <p:cNvSpPr txBox="1"/>
          <p:nvPr/>
        </p:nvSpPr>
        <p:spPr>
          <a:xfrm>
            <a:off x="190500" y="4749463"/>
            <a:ext cx="8420100" cy="830997"/>
          </a:xfrm>
          <a:prstGeom prst="rect">
            <a:avLst/>
          </a:prstGeom>
          <a:noFill/>
        </p:spPr>
        <p:txBody>
          <a:bodyPr wrap="square" rtlCol="0">
            <a:spAutoFit/>
          </a:bodyPr>
          <a:lstStyle/>
          <a:p>
            <a:r>
              <a:rPr lang="en-US" sz="2400" dirty="0" smtClean="0"/>
              <a:t>Maps of background radiation shows areas of temperature fluctuations called ripples.</a:t>
            </a:r>
            <a:endParaRPr lang="en-US" sz="2400" dirty="0"/>
          </a:p>
        </p:txBody>
      </p:sp>
      <p:sp>
        <p:nvSpPr>
          <p:cNvPr id="7" name="TextBox 6"/>
          <p:cNvSpPr txBox="1"/>
          <p:nvPr/>
        </p:nvSpPr>
        <p:spPr>
          <a:xfrm>
            <a:off x="190500" y="5580460"/>
            <a:ext cx="8801100" cy="830997"/>
          </a:xfrm>
          <a:prstGeom prst="rect">
            <a:avLst/>
          </a:prstGeom>
          <a:noFill/>
        </p:spPr>
        <p:txBody>
          <a:bodyPr wrap="square" rtlCol="0">
            <a:spAutoFit/>
          </a:bodyPr>
          <a:lstStyle/>
          <a:p>
            <a:r>
              <a:rPr lang="en-US" sz="2400" dirty="0" smtClean="0"/>
              <a:t>These ripples have led scientist to believe that the universe contains   more mass and energy than they can currently detect.</a:t>
            </a:r>
            <a:endParaRPr lang="en-US" sz="2400" dirty="0"/>
          </a:p>
        </p:txBody>
      </p:sp>
    </p:spTree>
    <p:extLst>
      <p:ext uri="{BB962C8B-B14F-4D97-AF65-F5344CB8AC3E}">
        <p14:creationId xmlns:p14="http://schemas.microsoft.com/office/powerpoint/2010/main" val="374126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4400" cy="830997"/>
          </a:xfrm>
          <a:prstGeom prst="rect">
            <a:avLst/>
          </a:prstGeom>
          <a:noFill/>
        </p:spPr>
        <p:txBody>
          <a:bodyPr wrap="square" rtlCol="0">
            <a:spAutoFit/>
          </a:bodyPr>
          <a:lstStyle/>
          <a:p>
            <a:r>
              <a:rPr lang="en-US" sz="2400" dirty="0" smtClean="0"/>
              <a:t>The known visible matter in the universe only makes up 4% of the universe.  </a:t>
            </a:r>
            <a:endParaRPr lang="en-US" sz="2400" dirty="0"/>
          </a:p>
        </p:txBody>
      </p:sp>
      <p:sp>
        <p:nvSpPr>
          <p:cNvPr id="3" name="TextBox 2"/>
          <p:cNvSpPr txBox="1"/>
          <p:nvPr/>
        </p:nvSpPr>
        <p:spPr>
          <a:xfrm>
            <a:off x="152400" y="1524000"/>
            <a:ext cx="8610600" cy="1200329"/>
          </a:xfrm>
          <a:prstGeom prst="rect">
            <a:avLst/>
          </a:prstGeom>
          <a:noFill/>
        </p:spPr>
        <p:txBody>
          <a:bodyPr wrap="square" rtlCol="0">
            <a:spAutoFit/>
          </a:bodyPr>
          <a:lstStyle/>
          <a:p>
            <a:r>
              <a:rPr lang="en-US" sz="2400" dirty="0" smtClean="0"/>
              <a:t>23% of the universe is made up of a matter that does not give off light.  This is called dark matter and has been detected by its gravitational attraction.</a:t>
            </a:r>
            <a:endParaRPr lang="en-US" sz="2400" dirty="0"/>
          </a:p>
        </p:txBody>
      </p:sp>
      <p:sp>
        <p:nvSpPr>
          <p:cNvPr id="4" name="TextBox 3"/>
          <p:cNvSpPr txBox="1"/>
          <p:nvPr/>
        </p:nvSpPr>
        <p:spPr>
          <a:xfrm>
            <a:off x="152400" y="2971800"/>
            <a:ext cx="8458200" cy="830997"/>
          </a:xfrm>
          <a:prstGeom prst="rect">
            <a:avLst/>
          </a:prstGeom>
          <a:noFill/>
        </p:spPr>
        <p:txBody>
          <a:bodyPr wrap="square" rtlCol="0">
            <a:spAutoFit/>
          </a:bodyPr>
          <a:lstStyle/>
          <a:p>
            <a:r>
              <a:rPr lang="en-US" sz="2400" dirty="0" smtClean="0"/>
              <a:t>73% of the universe is believed to be made up of dark energy, a force that opposes gravity.</a:t>
            </a:r>
            <a:endParaRPr lang="en-US" sz="2400" dirty="0"/>
          </a:p>
        </p:txBody>
      </p:sp>
      <p:sp>
        <p:nvSpPr>
          <p:cNvPr id="5" name="TextBox 4"/>
          <p:cNvSpPr txBox="1"/>
          <p:nvPr/>
        </p:nvSpPr>
        <p:spPr>
          <a:xfrm>
            <a:off x="152400" y="4114800"/>
            <a:ext cx="8458200" cy="1938992"/>
          </a:xfrm>
          <a:prstGeom prst="rect">
            <a:avLst/>
          </a:prstGeom>
          <a:noFill/>
        </p:spPr>
        <p:txBody>
          <a:bodyPr wrap="square" rtlCol="0">
            <a:spAutoFit/>
          </a:bodyPr>
          <a:lstStyle/>
          <a:p>
            <a:r>
              <a:rPr lang="en-US" sz="2400" dirty="0" smtClean="0"/>
              <a:t>Recent evidence suggests that the galaxies are farther from Earth than current theory would indicate.  Scientist suggest that this dark energy is pushing galaxies apart.  This may also explain why these distant galaxies are </a:t>
            </a:r>
            <a:r>
              <a:rPr lang="en-US" sz="2400" dirty="0" err="1" smtClean="0"/>
              <a:t>accelterating</a:t>
            </a:r>
            <a:r>
              <a:rPr lang="en-US" sz="2400" dirty="0" smtClean="0"/>
              <a:t>.</a:t>
            </a:r>
          </a:p>
          <a:p>
            <a:endParaRPr lang="en-US" sz="2400" dirty="0"/>
          </a:p>
        </p:txBody>
      </p:sp>
    </p:spTree>
    <p:extLst>
      <p:ext uri="{BB962C8B-B14F-4D97-AF65-F5344CB8AC3E}">
        <p14:creationId xmlns:p14="http://schemas.microsoft.com/office/powerpoint/2010/main" val="158367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915400" cy="5663089"/>
          </a:xfrm>
          <a:prstGeom prst="rect">
            <a:avLst/>
          </a:prstGeom>
          <a:noFill/>
        </p:spPr>
        <p:txBody>
          <a:bodyPr wrap="square" rtlCol="0">
            <a:spAutoFit/>
          </a:bodyPr>
          <a:lstStyle/>
          <a:p>
            <a:pPr algn="ctr"/>
            <a:r>
              <a:rPr lang="en-US" sz="3200" dirty="0" smtClean="0"/>
              <a:t>VOCABULARY UNIVERSE</a:t>
            </a:r>
          </a:p>
          <a:p>
            <a:endParaRPr lang="en-US" dirty="0" smtClean="0"/>
          </a:p>
          <a:p>
            <a:r>
              <a:rPr lang="en-US" sz="2400" dirty="0" smtClean="0"/>
              <a:t>Astronomy		Galaxy		Astronomical Unit</a:t>
            </a:r>
          </a:p>
          <a:p>
            <a:endParaRPr lang="en-US" sz="2400" dirty="0" smtClean="0"/>
          </a:p>
          <a:p>
            <a:r>
              <a:rPr lang="en-US" sz="2400" dirty="0" smtClean="0"/>
              <a:t>Star			Light Year	Electromagnetic Spectrum</a:t>
            </a:r>
          </a:p>
          <a:p>
            <a:endParaRPr lang="en-US" sz="2400" dirty="0" smtClean="0"/>
          </a:p>
          <a:p>
            <a:r>
              <a:rPr lang="en-US" sz="2400" dirty="0" smtClean="0"/>
              <a:t>Doppler Effect		Nebula		Absolute Magnitude</a:t>
            </a:r>
          </a:p>
          <a:p>
            <a:endParaRPr lang="en-US" sz="2400" dirty="0" smtClean="0"/>
          </a:p>
          <a:p>
            <a:r>
              <a:rPr lang="en-US" sz="2400" dirty="0" smtClean="0"/>
              <a:t>Nova			Neutron Star	Apparent Magnitude</a:t>
            </a:r>
          </a:p>
          <a:p>
            <a:endParaRPr lang="en-US" sz="2400" dirty="0" smtClean="0"/>
          </a:p>
          <a:p>
            <a:r>
              <a:rPr lang="en-US" sz="2400" dirty="0" smtClean="0"/>
              <a:t>Main Sequence	HR Diagram	Constellation</a:t>
            </a:r>
          </a:p>
          <a:p>
            <a:endParaRPr lang="en-US" sz="2400" dirty="0" smtClean="0"/>
          </a:p>
          <a:p>
            <a:r>
              <a:rPr lang="en-US" sz="2400" dirty="0" smtClean="0"/>
              <a:t>Quasar			Cosmology	Cosmic Background Radiation</a:t>
            </a:r>
          </a:p>
          <a:p>
            <a:endParaRPr lang="en-US" sz="2400" dirty="0" smtClean="0"/>
          </a:p>
          <a:p>
            <a:r>
              <a:rPr lang="en-US" sz="2400" dirty="0" smtClean="0"/>
              <a:t>Big Bang Theory	Dark Matter</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alaxy-am-0500-620.jpg"/>
          <p:cNvPicPr>
            <a:picLocks noChangeAspect="1"/>
          </p:cNvPicPr>
          <p:nvPr/>
        </p:nvPicPr>
        <p:blipFill>
          <a:blip r:embed="rId2" cstate="print"/>
          <a:stretch>
            <a:fillRect/>
          </a:stretch>
        </p:blipFill>
        <p:spPr>
          <a:xfrm>
            <a:off x="0" y="0"/>
            <a:ext cx="9144000" cy="6858000"/>
          </a:xfrm>
          <a:prstGeom prst="rect">
            <a:avLst/>
          </a:prstGeom>
        </p:spPr>
      </p:pic>
      <p:sp>
        <p:nvSpPr>
          <p:cNvPr id="7" name="TextBox 6"/>
          <p:cNvSpPr txBox="1"/>
          <p:nvPr/>
        </p:nvSpPr>
        <p:spPr>
          <a:xfrm>
            <a:off x="990600" y="228600"/>
            <a:ext cx="7010400" cy="646331"/>
          </a:xfrm>
          <a:prstGeom prst="rect">
            <a:avLst/>
          </a:prstGeom>
          <a:noFill/>
        </p:spPr>
        <p:txBody>
          <a:bodyPr wrap="square" rtlCol="0">
            <a:spAutoFit/>
          </a:bodyPr>
          <a:lstStyle/>
          <a:p>
            <a:r>
              <a:rPr lang="en-US" sz="3600" dirty="0" smtClean="0">
                <a:solidFill>
                  <a:schemeClr val="bg1"/>
                </a:solidFill>
              </a:rPr>
              <a:t>                   THE UNIVERSE</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7924800" cy="830997"/>
          </a:xfrm>
          <a:prstGeom prst="rect">
            <a:avLst/>
          </a:prstGeom>
          <a:noFill/>
        </p:spPr>
        <p:txBody>
          <a:bodyPr wrap="square" rtlCol="0">
            <a:spAutoFit/>
          </a:bodyPr>
          <a:lstStyle/>
          <a:p>
            <a:r>
              <a:rPr lang="en-US" sz="2400" dirty="0" smtClean="0"/>
              <a:t>Cosmology is the study of the origin, properties, and evolution of the universe.</a:t>
            </a:r>
            <a:endParaRPr lang="en-US" sz="2400" dirty="0"/>
          </a:p>
        </p:txBody>
      </p:sp>
      <p:sp>
        <p:nvSpPr>
          <p:cNvPr id="3" name="TextBox 2"/>
          <p:cNvSpPr txBox="1"/>
          <p:nvPr/>
        </p:nvSpPr>
        <p:spPr>
          <a:xfrm>
            <a:off x="533400" y="1447800"/>
            <a:ext cx="8229600" cy="830997"/>
          </a:xfrm>
          <a:prstGeom prst="rect">
            <a:avLst/>
          </a:prstGeom>
          <a:noFill/>
        </p:spPr>
        <p:txBody>
          <a:bodyPr wrap="square" rtlCol="0">
            <a:spAutoFit/>
          </a:bodyPr>
          <a:lstStyle/>
          <a:p>
            <a:r>
              <a:rPr lang="en-US" sz="2400" dirty="0" smtClean="0"/>
              <a:t>Most astronomers agree that the universe began about 14 billion years ago.</a:t>
            </a:r>
            <a:endParaRPr lang="en-US" sz="2400" dirty="0"/>
          </a:p>
        </p:txBody>
      </p:sp>
      <p:sp>
        <p:nvSpPr>
          <p:cNvPr id="4" name="TextBox 3"/>
          <p:cNvSpPr txBox="1"/>
          <p:nvPr/>
        </p:nvSpPr>
        <p:spPr>
          <a:xfrm>
            <a:off x="533400" y="2819400"/>
            <a:ext cx="8153400" cy="830997"/>
          </a:xfrm>
          <a:prstGeom prst="rect">
            <a:avLst/>
          </a:prstGeom>
          <a:noFill/>
        </p:spPr>
        <p:txBody>
          <a:bodyPr wrap="square" rtlCol="0">
            <a:spAutoFit/>
          </a:bodyPr>
          <a:lstStyle/>
          <a:p>
            <a:r>
              <a:rPr lang="en-US" sz="2400" dirty="0" smtClean="0"/>
              <a:t>The most accepted theory on the creation of the universe is called the “Big Bang”.</a:t>
            </a:r>
            <a:endParaRPr lang="en-US" sz="2400" dirty="0"/>
          </a:p>
        </p:txBody>
      </p:sp>
      <p:pic>
        <p:nvPicPr>
          <p:cNvPr id="5" name="Picture 4" descr="big bang.jpg"/>
          <p:cNvPicPr>
            <a:picLocks noChangeAspect="1"/>
          </p:cNvPicPr>
          <p:nvPr/>
        </p:nvPicPr>
        <p:blipFill>
          <a:blip r:embed="rId2" cstate="print"/>
          <a:stretch>
            <a:fillRect/>
          </a:stretch>
        </p:blipFill>
        <p:spPr>
          <a:xfrm>
            <a:off x="5791200" y="3810000"/>
            <a:ext cx="2917371" cy="2687053"/>
          </a:xfrm>
          <a:prstGeom prst="rect">
            <a:avLst/>
          </a:prstGeom>
        </p:spPr>
      </p:pic>
      <p:sp>
        <p:nvSpPr>
          <p:cNvPr id="6" name="TextBox 5"/>
          <p:cNvSpPr txBox="1"/>
          <p:nvPr/>
        </p:nvSpPr>
        <p:spPr>
          <a:xfrm>
            <a:off x="609600" y="3886200"/>
            <a:ext cx="4953000" cy="2308324"/>
          </a:xfrm>
          <a:prstGeom prst="rect">
            <a:avLst/>
          </a:prstGeom>
          <a:noFill/>
        </p:spPr>
        <p:txBody>
          <a:bodyPr wrap="square" rtlCol="0">
            <a:spAutoFit/>
          </a:bodyPr>
          <a:lstStyle/>
          <a:p>
            <a:r>
              <a:rPr lang="en-US" sz="2400" dirty="0" smtClean="0"/>
              <a:t>The Big Bang states that all the matter in the universe was contained in a ball, called the Yelm, about the size of a period at the end of a sentence.  The Yelm exploded sending matter in all directions throughout the universe.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6"/>
                                        </p:tgtEl>
                                        <p:attrNameLst>
                                          <p:attrName>style.visibility</p:attrName>
                                        </p:attrNameLst>
                                      </p:cBhvr>
                                      <p:to>
                                        <p:strVal val="visible"/>
                                      </p:to>
                                    </p:set>
                                  </p:childTnLst>
                                </p:cTn>
                              </p:par>
                              <p:par>
                                <p:cTn id="15" presetID="55"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strVal val="#ppt_w*0.70"/>
                                          </p:val>
                                        </p:tav>
                                        <p:tav tm="100000">
                                          <p:val>
                                            <p:strVal val="#ppt_w"/>
                                          </p:val>
                                        </p:tav>
                                      </p:tavLst>
                                    </p:anim>
                                    <p:anim calcmode="lin" valueType="num">
                                      <p:cBhvr>
                                        <p:cTn id="18" dur="1000" fill="hold"/>
                                        <p:tgtEl>
                                          <p:spTgt spid="5"/>
                                        </p:tgtEl>
                                        <p:attrNameLst>
                                          <p:attrName>ppt_h</p:attrName>
                                        </p:attrNameLst>
                                      </p:cBhvr>
                                      <p:tavLst>
                                        <p:tav tm="0">
                                          <p:val>
                                            <p:strVal val="#ppt_h"/>
                                          </p:val>
                                        </p:tav>
                                        <p:tav tm="100000">
                                          <p:val>
                                            <p:strVal val="#ppt_h"/>
                                          </p:val>
                                        </p:tav>
                                      </p:tavLst>
                                    </p:anim>
                                    <p:animEffect transition="in" filter="fade">
                                      <p:cBhvr>
                                        <p:cTn id="1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458200" cy="461665"/>
          </a:xfrm>
          <a:prstGeom prst="rect">
            <a:avLst/>
          </a:prstGeom>
          <a:noFill/>
        </p:spPr>
        <p:txBody>
          <a:bodyPr wrap="square" rtlCol="0">
            <a:spAutoFit/>
          </a:bodyPr>
          <a:lstStyle/>
          <a:p>
            <a:r>
              <a:rPr lang="en-US" sz="2400" dirty="0" smtClean="0"/>
              <a:t>The Big Bang suggests that the universe is constantly expanding.</a:t>
            </a:r>
            <a:endParaRPr lang="en-US" sz="2400" dirty="0"/>
          </a:p>
        </p:txBody>
      </p:sp>
      <p:sp>
        <p:nvSpPr>
          <p:cNvPr id="3" name="TextBox 2"/>
          <p:cNvSpPr txBox="1"/>
          <p:nvPr/>
        </p:nvSpPr>
        <p:spPr>
          <a:xfrm>
            <a:off x="228600" y="1219200"/>
            <a:ext cx="8686800" cy="1200329"/>
          </a:xfrm>
          <a:prstGeom prst="rect">
            <a:avLst/>
          </a:prstGeom>
          <a:noFill/>
        </p:spPr>
        <p:txBody>
          <a:bodyPr wrap="square" rtlCol="0">
            <a:spAutoFit/>
          </a:bodyPr>
          <a:lstStyle/>
          <a:p>
            <a:r>
              <a:rPr lang="en-US" sz="2400" dirty="0" smtClean="0"/>
              <a:t>Another theory on the creation of the universe is the Steady State Theory.  This theory states that as matter moves outward, new matter replaces it at the center.</a:t>
            </a:r>
            <a:endParaRPr lang="en-US" sz="2400" dirty="0"/>
          </a:p>
        </p:txBody>
      </p:sp>
      <p:sp>
        <p:nvSpPr>
          <p:cNvPr id="4" name="TextBox 3"/>
          <p:cNvSpPr txBox="1"/>
          <p:nvPr/>
        </p:nvSpPr>
        <p:spPr>
          <a:xfrm>
            <a:off x="228600" y="2667000"/>
            <a:ext cx="8534400" cy="1200329"/>
          </a:xfrm>
          <a:prstGeom prst="rect">
            <a:avLst/>
          </a:prstGeom>
          <a:noFill/>
        </p:spPr>
        <p:txBody>
          <a:bodyPr wrap="square" rtlCol="0">
            <a:spAutoFit/>
          </a:bodyPr>
          <a:lstStyle/>
          <a:p>
            <a:r>
              <a:rPr lang="en-US" sz="2400" dirty="0" smtClean="0"/>
              <a:t>A third theory, the Oscillating Big Bang, states that some time in the future gravity will cause all the matter to pull back to a center point and the big bang will happen again.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382000" cy="830997"/>
          </a:xfrm>
          <a:prstGeom prst="rect">
            <a:avLst/>
          </a:prstGeom>
          <a:noFill/>
        </p:spPr>
        <p:txBody>
          <a:bodyPr wrap="square" rtlCol="0">
            <a:spAutoFit/>
          </a:bodyPr>
          <a:lstStyle/>
          <a:p>
            <a:r>
              <a:rPr lang="en-US" sz="2400" dirty="0" smtClean="0"/>
              <a:t>The universe can be broken down into smaller units known as galaxies.</a:t>
            </a:r>
            <a:endParaRPr lang="en-US" sz="2400" dirty="0"/>
          </a:p>
        </p:txBody>
      </p:sp>
      <p:pic>
        <p:nvPicPr>
          <p:cNvPr id="4" name="Picture 3" descr="galaxy-am-0500-620.jpg"/>
          <p:cNvPicPr>
            <a:picLocks noChangeAspect="1"/>
          </p:cNvPicPr>
          <p:nvPr/>
        </p:nvPicPr>
        <p:blipFill>
          <a:blip r:embed="rId2" cstate="print"/>
          <a:stretch>
            <a:fillRect/>
          </a:stretch>
        </p:blipFill>
        <p:spPr>
          <a:xfrm>
            <a:off x="3124200" y="914400"/>
            <a:ext cx="5791200" cy="5791200"/>
          </a:xfrm>
          <a:prstGeom prst="rect">
            <a:avLst/>
          </a:prstGeom>
        </p:spPr>
      </p:pic>
      <p:sp>
        <p:nvSpPr>
          <p:cNvPr id="5" name="TextBox 4"/>
          <p:cNvSpPr txBox="1"/>
          <p:nvPr/>
        </p:nvSpPr>
        <p:spPr>
          <a:xfrm>
            <a:off x="228600" y="1371600"/>
            <a:ext cx="2743200" cy="1569660"/>
          </a:xfrm>
          <a:prstGeom prst="rect">
            <a:avLst/>
          </a:prstGeom>
          <a:noFill/>
        </p:spPr>
        <p:txBody>
          <a:bodyPr wrap="square" rtlCol="0">
            <a:spAutoFit/>
          </a:bodyPr>
          <a:lstStyle/>
          <a:p>
            <a:r>
              <a:rPr lang="en-US" sz="2400" dirty="0" smtClean="0"/>
              <a:t>It is estimated that there are 100’s of millions of galaxies in the universe.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830997"/>
          </a:xfrm>
          <a:prstGeom prst="rect">
            <a:avLst/>
          </a:prstGeom>
          <a:noFill/>
        </p:spPr>
        <p:txBody>
          <a:bodyPr wrap="square" rtlCol="0">
            <a:spAutoFit/>
          </a:bodyPr>
          <a:lstStyle/>
          <a:p>
            <a:r>
              <a:rPr lang="en-US" sz="2400" dirty="0" smtClean="0"/>
              <a:t>There are three types of galaxies, each having different characteristics.</a:t>
            </a:r>
            <a:endParaRPr lang="en-US" sz="2400" dirty="0"/>
          </a:p>
        </p:txBody>
      </p:sp>
      <p:sp>
        <p:nvSpPr>
          <p:cNvPr id="5" name="TextBox 4"/>
          <p:cNvSpPr txBox="1"/>
          <p:nvPr/>
        </p:nvSpPr>
        <p:spPr>
          <a:xfrm>
            <a:off x="381000" y="1371600"/>
            <a:ext cx="8382000" cy="461665"/>
          </a:xfrm>
          <a:prstGeom prst="rect">
            <a:avLst/>
          </a:prstGeom>
          <a:noFill/>
        </p:spPr>
        <p:txBody>
          <a:bodyPr wrap="square" rtlCol="0">
            <a:spAutoFit/>
          </a:bodyPr>
          <a:lstStyle/>
          <a:p>
            <a:r>
              <a:rPr lang="en-US" sz="2400" dirty="0" smtClean="0"/>
              <a:t>The first type is an irregular galaxy.</a:t>
            </a:r>
            <a:endParaRPr lang="en-US" sz="2400" dirty="0"/>
          </a:p>
        </p:txBody>
      </p:sp>
      <p:pic>
        <p:nvPicPr>
          <p:cNvPr id="6" name="Picture 5" descr="irregular.jpg"/>
          <p:cNvPicPr>
            <a:picLocks noChangeAspect="1"/>
          </p:cNvPicPr>
          <p:nvPr/>
        </p:nvPicPr>
        <p:blipFill>
          <a:blip r:embed="rId2" cstate="print"/>
          <a:stretch>
            <a:fillRect/>
          </a:stretch>
        </p:blipFill>
        <p:spPr>
          <a:xfrm>
            <a:off x="4953000" y="2819400"/>
            <a:ext cx="3810000" cy="3781425"/>
          </a:xfrm>
          <a:prstGeom prst="rect">
            <a:avLst/>
          </a:prstGeom>
        </p:spPr>
      </p:pic>
      <p:sp>
        <p:nvSpPr>
          <p:cNvPr id="7" name="TextBox 6"/>
          <p:cNvSpPr txBox="1"/>
          <p:nvPr/>
        </p:nvSpPr>
        <p:spPr>
          <a:xfrm>
            <a:off x="381000" y="2438400"/>
            <a:ext cx="3962400" cy="1569660"/>
          </a:xfrm>
          <a:prstGeom prst="rect">
            <a:avLst/>
          </a:prstGeom>
          <a:noFill/>
        </p:spPr>
        <p:txBody>
          <a:bodyPr wrap="square" rtlCol="0">
            <a:spAutoFit/>
          </a:bodyPr>
          <a:lstStyle/>
          <a:p>
            <a:r>
              <a:rPr lang="en-US" sz="2400" dirty="0" smtClean="0"/>
              <a:t>These galaxies contain large amounts of gas, mostly young hot stars and have no definite shape.</a:t>
            </a:r>
            <a:endParaRPr lang="en-US" sz="2400" dirty="0"/>
          </a:p>
        </p:txBody>
      </p:sp>
      <p:sp>
        <p:nvSpPr>
          <p:cNvPr id="8" name="TextBox 7"/>
          <p:cNvSpPr txBox="1"/>
          <p:nvPr/>
        </p:nvSpPr>
        <p:spPr>
          <a:xfrm>
            <a:off x="381000" y="4648200"/>
            <a:ext cx="4267200" cy="830997"/>
          </a:xfrm>
          <a:prstGeom prst="rect">
            <a:avLst/>
          </a:prstGeom>
          <a:noFill/>
        </p:spPr>
        <p:txBody>
          <a:bodyPr wrap="square" rtlCol="0">
            <a:spAutoFit/>
          </a:bodyPr>
          <a:lstStyle/>
          <a:p>
            <a:r>
              <a:rPr lang="en-US" sz="2400" dirty="0" smtClean="0"/>
              <a:t>These galaxies are thought to be young, newly forming galaxies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9"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dissolve">
                                      <p:cBhvr>
                                        <p:cTn id="9" dur="5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830997"/>
          </a:xfrm>
          <a:prstGeom prst="rect">
            <a:avLst/>
          </a:prstGeom>
          <a:noFill/>
        </p:spPr>
        <p:txBody>
          <a:bodyPr wrap="square" rtlCol="0">
            <a:spAutoFit/>
          </a:bodyPr>
          <a:lstStyle/>
          <a:p>
            <a:r>
              <a:rPr lang="en-US" sz="2400" dirty="0" smtClean="0"/>
              <a:t>The next type is the spiral galaxy.  The Milky Way is a spiral galaxy.  There are two types of spiral galaxies.</a:t>
            </a:r>
            <a:endParaRPr lang="en-US" sz="2400" dirty="0"/>
          </a:p>
        </p:txBody>
      </p:sp>
      <p:pic>
        <p:nvPicPr>
          <p:cNvPr id="3" name="Picture 2" descr="spiral4603.jpg"/>
          <p:cNvPicPr>
            <a:picLocks noChangeAspect="1"/>
          </p:cNvPicPr>
          <p:nvPr/>
        </p:nvPicPr>
        <p:blipFill>
          <a:blip r:embed="rId2" cstate="print"/>
          <a:stretch>
            <a:fillRect/>
          </a:stretch>
        </p:blipFill>
        <p:spPr>
          <a:xfrm>
            <a:off x="6172200" y="2438400"/>
            <a:ext cx="2663168" cy="2647950"/>
          </a:xfrm>
          <a:prstGeom prst="rect">
            <a:avLst/>
          </a:prstGeom>
        </p:spPr>
      </p:pic>
      <p:pic>
        <p:nvPicPr>
          <p:cNvPr id="4" name="Picture 3" descr="barred spiral.jpg"/>
          <p:cNvPicPr>
            <a:picLocks noChangeAspect="1"/>
          </p:cNvPicPr>
          <p:nvPr/>
        </p:nvPicPr>
        <p:blipFill>
          <a:blip r:embed="rId3" cstate="print"/>
          <a:stretch>
            <a:fillRect/>
          </a:stretch>
        </p:blipFill>
        <p:spPr>
          <a:xfrm>
            <a:off x="304800" y="2514600"/>
            <a:ext cx="2667000" cy="2667000"/>
          </a:xfrm>
          <a:prstGeom prst="rect">
            <a:avLst/>
          </a:prstGeom>
        </p:spPr>
      </p:pic>
      <p:sp>
        <p:nvSpPr>
          <p:cNvPr id="5" name="TextBox 4"/>
          <p:cNvSpPr txBox="1"/>
          <p:nvPr/>
        </p:nvSpPr>
        <p:spPr>
          <a:xfrm>
            <a:off x="304800" y="1676400"/>
            <a:ext cx="2590800" cy="461665"/>
          </a:xfrm>
          <a:prstGeom prst="rect">
            <a:avLst/>
          </a:prstGeom>
          <a:noFill/>
        </p:spPr>
        <p:txBody>
          <a:bodyPr wrap="square" rtlCol="0">
            <a:spAutoFit/>
          </a:bodyPr>
          <a:lstStyle/>
          <a:p>
            <a:r>
              <a:rPr lang="en-US" sz="2400" dirty="0" smtClean="0"/>
              <a:t>A Barred Spiral</a:t>
            </a:r>
            <a:endParaRPr lang="en-US" sz="2400" dirty="0"/>
          </a:p>
        </p:txBody>
      </p:sp>
      <p:sp>
        <p:nvSpPr>
          <p:cNvPr id="6" name="TextBox 5"/>
          <p:cNvSpPr txBox="1"/>
          <p:nvPr/>
        </p:nvSpPr>
        <p:spPr>
          <a:xfrm>
            <a:off x="6172200" y="1676400"/>
            <a:ext cx="2667000" cy="461665"/>
          </a:xfrm>
          <a:prstGeom prst="rect">
            <a:avLst/>
          </a:prstGeom>
          <a:noFill/>
        </p:spPr>
        <p:txBody>
          <a:bodyPr wrap="square" rtlCol="0">
            <a:spAutoFit/>
          </a:bodyPr>
          <a:lstStyle/>
          <a:p>
            <a:r>
              <a:rPr lang="en-US" sz="2400" dirty="0" smtClean="0"/>
              <a:t>Armed Spiral</a:t>
            </a:r>
            <a:endParaRPr lang="en-US" sz="2400" dirty="0"/>
          </a:p>
        </p:txBody>
      </p:sp>
      <p:sp>
        <p:nvSpPr>
          <p:cNvPr id="7" name="TextBox 6"/>
          <p:cNvSpPr txBox="1"/>
          <p:nvPr/>
        </p:nvSpPr>
        <p:spPr>
          <a:xfrm>
            <a:off x="3352800" y="2667000"/>
            <a:ext cx="2514600" cy="3416320"/>
          </a:xfrm>
          <a:prstGeom prst="rect">
            <a:avLst/>
          </a:prstGeom>
          <a:noFill/>
        </p:spPr>
        <p:txBody>
          <a:bodyPr wrap="square" rtlCol="0">
            <a:spAutoFit/>
          </a:bodyPr>
          <a:lstStyle/>
          <a:p>
            <a:r>
              <a:rPr lang="en-US" sz="2400" dirty="0" smtClean="0"/>
              <a:t>Spiral galaxies have clouds of gas at their center with young hot stars also found there.  They also find many middle age and a few older stars as well.</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534400" cy="461665"/>
          </a:xfrm>
          <a:prstGeom prst="rect">
            <a:avLst/>
          </a:prstGeom>
          <a:noFill/>
        </p:spPr>
        <p:txBody>
          <a:bodyPr wrap="square" rtlCol="0">
            <a:spAutoFit/>
          </a:bodyPr>
          <a:lstStyle/>
          <a:p>
            <a:r>
              <a:rPr lang="en-US" sz="2400" dirty="0" smtClean="0"/>
              <a:t>The final type of galaxy is the Elliptical galaxy.</a:t>
            </a:r>
            <a:endParaRPr lang="en-US" sz="2400" dirty="0"/>
          </a:p>
        </p:txBody>
      </p:sp>
      <p:pic>
        <p:nvPicPr>
          <p:cNvPr id="3" name="Picture 2" descr="elliptical.jpg"/>
          <p:cNvPicPr>
            <a:picLocks noChangeAspect="1"/>
          </p:cNvPicPr>
          <p:nvPr/>
        </p:nvPicPr>
        <p:blipFill>
          <a:blip r:embed="rId2" cstate="print"/>
          <a:stretch>
            <a:fillRect/>
          </a:stretch>
        </p:blipFill>
        <p:spPr>
          <a:xfrm>
            <a:off x="228600" y="1676400"/>
            <a:ext cx="4114800" cy="4114800"/>
          </a:xfrm>
          <a:prstGeom prst="rect">
            <a:avLst/>
          </a:prstGeom>
        </p:spPr>
      </p:pic>
      <p:sp>
        <p:nvSpPr>
          <p:cNvPr id="4" name="TextBox 3"/>
          <p:cNvSpPr txBox="1"/>
          <p:nvPr/>
        </p:nvSpPr>
        <p:spPr>
          <a:xfrm>
            <a:off x="4953000" y="1752600"/>
            <a:ext cx="3657600" cy="2677656"/>
          </a:xfrm>
          <a:prstGeom prst="rect">
            <a:avLst/>
          </a:prstGeom>
          <a:noFill/>
        </p:spPr>
        <p:txBody>
          <a:bodyPr wrap="square" rtlCol="0">
            <a:spAutoFit/>
          </a:bodyPr>
          <a:lstStyle/>
          <a:p>
            <a:r>
              <a:rPr lang="en-US" sz="2400" dirty="0" smtClean="0"/>
              <a:t>The elliptical galaxy is dimmer than the other two.  There is very little dust or gas present and most of the stars are cooler older stars.  These are thought to be the oldest galaxies.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TotalTime>
  <Words>770</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win7</cp:lastModifiedBy>
  <cp:revision>44</cp:revision>
  <cp:lastPrinted>2013-05-08T19:26:05Z</cp:lastPrinted>
  <dcterms:created xsi:type="dcterms:W3CDTF">2008-11-04T03:17:32Z</dcterms:created>
  <dcterms:modified xsi:type="dcterms:W3CDTF">2013-05-08T19:34:26Z</dcterms:modified>
</cp:coreProperties>
</file>