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9ADA6-ED1B-4877-A57B-D5BED298249F}" type="datetimeFigureOut">
              <a:rPr lang="en-US" smtClean="0"/>
              <a:pPr/>
              <a:t>11/18/2009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D66C7-B842-41C4-AA23-D643BB5255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9ADA6-ED1B-4877-A57B-D5BED298249F}" type="datetimeFigureOut">
              <a:rPr lang="en-US" smtClean="0"/>
              <a:pPr/>
              <a:t>11/18/2009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D66C7-B842-41C4-AA23-D643BB5255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istotle.gif"/>
          <p:cNvPicPr>
            <a:picLocks noChangeAspect="1"/>
          </p:cNvPicPr>
          <p:nvPr/>
        </p:nvPicPr>
        <p:blipFill>
          <a:blip r:embed="rId2" cstate="print"/>
          <a:stretch>
            <a:fillRect/>
          </a:stretch>
        </p:blipFill>
        <p:spPr>
          <a:xfrm>
            <a:off x="5334000" y="1524000"/>
            <a:ext cx="3810000" cy="3810000"/>
          </a:xfrm>
          <a:prstGeom prst="rect">
            <a:avLst/>
          </a:prstGeom>
        </p:spPr>
      </p:pic>
      <p:pic>
        <p:nvPicPr>
          <p:cNvPr id="5" name="Picture 4" descr="Copernican_system.gif"/>
          <p:cNvPicPr>
            <a:picLocks noChangeAspect="1"/>
          </p:cNvPicPr>
          <p:nvPr/>
        </p:nvPicPr>
        <p:blipFill>
          <a:blip r:embed="rId3" cstate="print"/>
          <a:stretch>
            <a:fillRect/>
          </a:stretch>
        </p:blipFill>
        <p:spPr>
          <a:xfrm>
            <a:off x="152400" y="1828800"/>
            <a:ext cx="3128962" cy="3235029"/>
          </a:xfrm>
          <a:prstGeom prst="rect">
            <a:avLst/>
          </a:prstGeom>
        </p:spPr>
      </p:pic>
      <p:sp>
        <p:nvSpPr>
          <p:cNvPr id="6" name="TextBox 5"/>
          <p:cNvSpPr txBox="1"/>
          <p:nvPr/>
        </p:nvSpPr>
        <p:spPr>
          <a:xfrm>
            <a:off x="838200" y="381000"/>
            <a:ext cx="7239000" cy="646331"/>
          </a:xfrm>
          <a:prstGeom prst="rect">
            <a:avLst/>
          </a:prstGeom>
          <a:noFill/>
        </p:spPr>
        <p:txBody>
          <a:bodyPr wrap="square" rtlCol="0">
            <a:spAutoFit/>
          </a:bodyPr>
          <a:lstStyle/>
          <a:p>
            <a:pPr algn="ctr"/>
            <a:r>
              <a:rPr lang="en-US" sz="3600" dirty="0" smtClean="0"/>
              <a:t>MODELS OF THE SOLAR SYSTEM</a:t>
            </a:r>
            <a:endParaRPr lang="en-US" sz="3600" dirty="0"/>
          </a:p>
        </p:txBody>
      </p:sp>
      <p:sp>
        <p:nvSpPr>
          <p:cNvPr id="7" name="TextBox 6"/>
          <p:cNvSpPr txBox="1"/>
          <p:nvPr/>
        </p:nvSpPr>
        <p:spPr>
          <a:xfrm>
            <a:off x="1143000" y="5410200"/>
            <a:ext cx="6934200" cy="461665"/>
          </a:xfrm>
          <a:prstGeom prst="rect">
            <a:avLst/>
          </a:prstGeom>
          <a:noFill/>
        </p:spPr>
        <p:txBody>
          <a:bodyPr wrap="square" rtlCol="0">
            <a:spAutoFit/>
          </a:bodyPr>
          <a:lstStyle/>
          <a:p>
            <a:pPr algn="ctr"/>
            <a:r>
              <a:rPr lang="en-US" sz="2400" dirty="0" smtClean="0"/>
              <a:t>PTOLEMY VS. COPERNICUS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7772400" cy="461665"/>
          </a:xfrm>
          <a:prstGeom prst="rect">
            <a:avLst/>
          </a:prstGeom>
          <a:noFill/>
        </p:spPr>
        <p:txBody>
          <a:bodyPr wrap="square" rtlCol="0">
            <a:spAutoFit/>
          </a:bodyPr>
          <a:lstStyle/>
          <a:p>
            <a:r>
              <a:rPr lang="en-US" sz="2400" dirty="0" smtClean="0"/>
              <a:t>Law of Periods</a:t>
            </a:r>
            <a:endParaRPr lang="en-US" sz="2400" dirty="0"/>
          </a:p>
        </p:txBody>
      </p:sp>
      <p:sp>
        <p:nvSpPr>
          <p:cNvPr id="3" name="TextBox 2"/>
          <p:cNvSpPr txBox="1"/>
          <p:nvPr/>
        </p:nvSpPr>
        <p:spPr>
          <a:xfrm>
            <a:off x="304800" y="990600"/>
            <a:ext cx="8229600" cy="1200329"/>
          </a:xfrm>
          <a:prstGeom prst="rect">
            <a:avLst/>
          </a:prstGeom>
          <a:noFill/>
        </p:spPr>
        <p:txBody>
          <a:bodyPr wrap="square" rtlCol="0">
            <a:spAutoFit/>
          </a:bodyPr>
          <a:lstStyle/>
          <a:p>
            <a:r>
              <a:rPr lang="en-US" sz="2400" dirty="0" err="1" smtClean="0"/>
              <a:t>Kepler’s</a:t>
            </a:r>
            <a:r>
              <a:rPr lang="en-US" sz="2400" dirty="0" smtClean="0"/>
              <a:t> third law describes the relationship between the average distance of a planet from the sun and the orbital period (length of revolution) of the planet.</a:t>
            </a:r>
            <a:endParaRPr lang="en-US" sz="2400" dirty="0"/>
          </a:p>
        </p:txBody>
      </p:sp>
      <p:sp>
        <p:nvSpPr>
          <p:cNvPr id="4" name="TextBox 3"/>
          <p:cNvSpPr txBox="1"/>
          <p:nvPr/>
        </p:nvSpPr>
        <p:spPr>
          <a:xfrm>
            <a:off x="304800" y="2438400"/>
            <a:ext cx="8305800" cy="830997"/>
          </a:xfrm>
          <a:prstGeom prst="rect">
            <a:avLst/>
          </a:prstGeom>
          <a:noFill/>
        </p:spPr>
        <p:txBody>
          <a:bodyPr wrap="square" rtlCol="0">
            <a:spAutoFit/>
          </a:bodyPr>
          <a:lstStyle/>
          <a:p>
            <a:r>
              <a:rPr lang="en-US" sz="2400" dirty="0" smtClean="0"/>
              <a:t>This means that the cube of the average distance (a) is equal to the square of the period of revolution (p).</a:t>
            </a:r>
            <a:endParaRPr lang="en-US" sz="2400" dirty="0"/>
          </a:p>
        </p:txBody>
      </p:sp>
      <p:sp>
        <p:nvSpPr>
          <p:cNvPr id="5" name="TextBox 4"/>
          <p:cNvSpPr txBox="1"/>
          <p:nvPr/>
        </p:nvSpPr>
        <p:spPr>
          <a:xfrm>
            <a:off x="304800" y="3657600"/>
            <a:ext cx="7620000" cy="461665"/>
          </a:xfrm>
          <a:prstGeom prst="rect">
            <a:avLst/>
          </a:prstGeom>
          <a:noFill/>
        </p:spPr>
        <p:txBody>
          <a:bodyPr wrap="square" rtlCol="0">
            <a:spAutoFit/>
          </a:bodyPr>
          <a:lstStyle/>
          <a:p>
            <a:r>
              <a:rPr lang="en-US" sz="2400" dirty="0" smtClean="0"/>
              <a:t>Formula:   a</a:t>
            </a:r>
            <a:r>
              <a:rPr lang="en-US" sz="2400" baseline="20000" dirty="0" smtClean="0"/>
              <a:t>3</a:t>
            </a:r>
            <a:r>
              <a:rPr lang="en-US" sz="2400" dirty="0" smtClean="0"/>
              <a:t> = p</a:t>
            </a:r>
            <a:r>
              <a:rPr lang="en-US" sz="2400" baseline="20000" dirty="0" smtClean="0"/>
              <a:t>2 </a:t>
            </a:r>
            <a:r>
              <a:rPr lang="en-US" sz="2400" dirty="0" smtClean="0"/>
              <a:t> </a:t>
            </a:r>
            <a:endParaRPr lang="en-US" sz="2400" dirty="0"/>
          </a:p>
        </p:txBody>
      </p:sp>
      <p:sp>
        <p:nvSpPr>
          <p:cNvPr id="6" name="TextBox 5"/>
          <p:cNvSpPr txBox="1"/>
          <p:nvPr/>
        </p:nvSpPr>
        <p:spPr>
          <a:xfrm>
            <a:off x="381000" y="4419600"/>
            <a:ext cx="7772400" cy="830997"/>
          </a:xfrm>
          <a:prstGeom prst="rect">
            <a:avLst/>
          </a:prstGeom>
          <a:noFill/>
        </p:spPr>
        <p:txBody>
          <a:bodyPr wrap="square" rtlCol="0">
            <a:spAutoFit/>
          </a:bodyPr>
          <a:lstStyle/>
          <a:p>
            <a:r>
              <a:rPr lang="en-US" sz="2400" dirty="0" smtClean="0"/>
              <a:t>Jupiter takes 11.9 Earth years to revolve around the sun (P).  The square of 11.9 is 142.</a:t>
            </a:r>
            <a:endParaRPr lang="en-US" sz="2400" dirty="0"/>
          </a:p>
        </p:txBody>
      </p:sp>
      <p:sp>
        <p:nvSpPr>
          <p:cNvPr id="7" name="TextBox 6"/>
          <p:cNvSpPr txBox="1"/>
          <p:nvPr/>
        </p:nvSpPr>
        <p:spPr>
          <a:xfrm>
            <a:off x="381000" y="5562600"/>
            <a:ext cx="7848600" cy="830997"/>
          </a:xfrm>
          <a:prstGeom prst="rect">
            <a:avLst/>
          </a:prstGeom>
          <a:noFill/>
        </p:spPr>
        <p:txBody>
          <a:bodyPr wrap="square" rtlCol="0">
            <a:spAutoFit/>
          </a:bodyPr>
          <a:lstStyle/>
          <a:p>
            <a:r>
              <a:rPr lang="en-US" sz="2400" dirty="0" smtClean="0"/>
              <a:t>You would then take the cube root of 142 or 5.2.  The distance from the sun is then 5.2 A.U.</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229600" cy="461665"/>
          </a:xfrm>
          <a:prstGeom prst="rect">
            <a:avLst/>
          </a:prstGeom>
          <a:noFill/>
        </p:spPr>
        <p:txBody>
          <a:bodyPr wrap="square" rtlCol="0">
            <a:spAutoFit/>
          </a:bodyPr>
          <a:lstStyle/>
          <a:p>
            <a:r>
              <a:rPr lang="en-US" sz="2400" dirty="0" smtClean="0"/>
              <a:t>Newton’s explanation of </a:t>
            </a:r>
            <a:r>
              <a:rPr lang="en-US" sz="2400" dirty="0" err="1" smtClean="0"/>
              <a:t>Kepler’s</a:t>
            </a:r>
            <a:r>
              <a:rPr lang="en-US" sz="2400" dirty="0" smtClean="0"/>
              <a:t> laws</a:t>
            </a:r>
            <a:endParaRPr lang="en-US" sz="2400" dirty="0"/>
          </a:p>
        </p:txBody>
      </p:sp>
      <p:sp>
        <p:nvSpPr>
          <p:cNvPr id="3" name="TextBox 2"/>
          <p:cNvSpPr txBox="1"/>
          <p:nvPr/>
        </p:nvSpPr>
        <p:spPr>
          <a:xfrm>
            <a:off x="304800" y="838200"/>
            <a:ext cx="8382000" cy="830997"/>
          </a:xfrm>
          <a:prstGeom prst="rect">
            <a:avLst/>
          </a:prstGeom>
          <a:noFill/>
        </p:spPr>
        <p:txBody>
          <a:bodyPr wrap="square" rtlCol="0">
            <a:spAutoFit/>
          </a:bodyPr>
          <a:lstStyle/>
          <a:p>
            <a:r>
              <a:rPr lang="en-US" sz="2400" dirty="0" smtClean="0"/>
              <a:t>Newton’s first law states that an object in motion remains in motion unless acted upon by an outside force.</a:t>
            </a:r>
            <a:endParaRPr lang="en-US" sz="2400" dirty="0"/>
          </a:p>
        </p:txBody>
      </p:sp>
      <p:sp>
        <p:nvSpPr>
          <p:cNvPr id="4" name="TextBox 3"/>
          <p:cNvSpPr txBox="1"/>
          <p:nvPr/>
        </p:nvSpPr>
        <p:spPr>
          <a:xfrm>
            <a:off x="304800" y="1752600"/>
            <a:ext cx="8458200" cy="461665"/>
          </a:xfrm>
          <a:prstGeom prst="rect">
            <a:avLst/>
          </a:prstGeom>
          <a:noFill/>
        </p:spPr>
        <p:txBody>
          <a:bodyPr wrap="square" rtlCol="0">
            <a:spAutoFit/>
          </a:bodyPr>
          <a:lstStyle/>
          <a:p>
            <a:r>
              <a:rPr lang="en-US" sz="2400" dirty="0" smtClean="0"/>
              <a:t>This resistance to change in speed or motion he called inertia.</a:t>
            </a:r>
            <a:endParaRPr lang="en-US" sz="2400" dirty="0"/>
          </a:p>
        </p:txBody>
      </p:sp>
      <p:sp>
        <p:nvSpPr>
          <p:cNvPr id="5" name="TextBox 4"/>
          <p:cNvSpPr txBox="1"/>
          <p:nvPr/>
        </p:nvSpPr>
        <p:spPr>
          <a:xfrm>
            <a:off x="304800" y="2438400"/>
            <a:ext cx="8534400" cy="1200329"/>
          </a:xfrm>
          <a:prstGeom prst="rect">
            <a:avLst/>
          </a:prstGeom>
          <a:noFill/>
        </p:spPr>
        <p:txBody>
          <a:bodyPr wrap="square" rtlCol="0">
            <a:spAutoFit/>
          </a:bodyPr>
          <a:lstStyle/>
          <a:p>
            <a:r>
              <a:rPr lang="en-US" sz="2400" dirty="0" smtClean="0"/>
              <a:t>Since the planets do not follow straight lines, an outside force must cause them to curve.  He called this force gravity and that this force exists between any two objects in the universe.</a:t>
            </a:r>
            <a:endParaRPr lang="en-US" sz="2400" dirty="0"/>
          </a:p>
        </p:txBody>
      </p:sp>
      <p:sp>
        <p:nvSpPr>
          <p:cNvPr id="6" name="TextBox 5"/>
          <p:cNvSpPr txBox="1"/>
          <p:nvPr/>
        </p:nvSpPr>
        <p:spPr>
          <a:xfrm>
            <a:off x="304800" y="3962400"/>
            <a:ext cx="8534400" cy="1200329"/>
          </a:xfrm>
          <a:prstGeom prst="rect">
            <a:avLst/>
          </a:prstGeom>
          <a:noFill/>
        </p:spPr>
        <p:txBody>
          <a:bodyPr wrap="square" rtlCol="0">
            <a:spAutoFit/>
          </a:bodyPr>
          <a:lstStyle/>
          <a:p>
            <a:r>
              <a:rPr lang="en-US" sz="2400" dirty="0" smtClean="0"/>
              <a:t>While gravity </a:t>
            </a:r>
            <a:r>
              <a:rPr lang="en-US" sz="2400" smtClean="0"/>
              <a:t>pulls an </a:t>
            </a:r>
            <a:r>
              <a:rPr lang="en-US" sz="2400" dirty="0" smtClean="0"/>
              <a:t>object towards the sun, inertia keeps it moving in a straight line.  The sum of these two motions is an ellipse.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3124200" cy="461665"/>
          </a:xfrm>
          <a:prstGeom prst="rect">
            <a:avLst/>
          </a:prstGeom>
          <a:noFill/>
        </p:spPr>
        <p:txBody>
          <a:bodyPr wrap="square" rtlCol="0">
            <a:spAutoFit/>
          </a:bodyPr>
          <a:lstStyle/>
          <a:p>
            <a:r>
              <a:rPr lang="en-US" sz="2400" dirty="0" smtClean="0"/>
              <a:t>OBJECTIVES:</a:t>
            </a:r>
            <a:endParaRPr lang="en-US" sz="2400" dirty="0"/>
          </a:p>
        </p:txBody>
      </p:sp>
      <p:sp>
        <p:nvSpPr>
          <p:cNvPr id="3" name="TextBox 2"/>
          <p:cNvSpPr txBox="1"/>
          <p:nvPr/>
        </p:nvSpPr>
        <p:spPr>
          <a:xfrm>
            <a:off x="228600" y="990600"/>
            <a:ext cx="8458200" cy="830997"/>
          </a:xfrm>
          <a:prstGeom prst="rect">
            <a:avLst/>
          </a:prstGeom>
          <a:noFill/>
        </p:spPr>
        <p:txBody>
          <a:bodyPr wrap="square" rtlCol="0">
            <a:spAutoFit/>
          </a:bodyPr>
          <a:lstStyle/>
          <a:p>
            <a:r>
              <a:rPr lang="en-US" sz="2400" dirty="0" smtClean="0"/>
              <a:t>Compare the models of the universe developed by Ptolemy and Copernicus.</a:t>
            </a:r>
            <a:endParaRPr lang="en-US" sz="2400" dirty="0"/>
          </a:p>
        </p:txBody>
      </p:sp>
      <p:sp>
        <p:nvSpPr>
          <p:cNvPr id="4" name="TextBox 3"/>
          <p:cNvSpPr txBox="1"/>
          <p:nvPr/>
        </p:nvSpPr>
        <p:spPr>
          <a:xfrm>
            <a:off x="228600" y="2209800"/>
            <a:ext cx="8382000" cy="461665"/>
          </a:xfrm>
          <a:prstGeom prst="rect">
            <a:avLst/>
          </a:prstGeom>
          <a:noFill/>
        </p:spPr>
        <p:txBody>
          <a:bodyPr wrap="square" rtlCol="0">
            <a:spAutoFit/>
          </a:bodyPr>
          <a:lstStyle/>
          <a:p>
            <a:r>
              <a:rPr lang="en-US" sz="2400" dirty="0" smtClean="0"/>
              <a:t>Summarize </a:t>
            </a:r>
            <a:r>
              <a:rPr lang="en-US" sz="2400" dirty="0" err="1" smtClean="0"/>
              <a:t>Kepler’s</a:t>
            </a:r>
            <a:r>
              <a:rPr lang="en-US" sz="2400" dirty="0" smtClean="0"/>
              <a:t> three laws of planetary motion.</a:t>
            </a:r>
            <a:endParaRPr lang="en-US" sz="2400" dirty="0"/>
          </a:p>
        </p:txBody>
      </p:sp>
      <p:sp>
        <p:nvSpPr>
          <p:cNvPr id="5" name="TextBox 4"/>
          <p:cNvSpPr txBox="1"/>
          <p:nvPr/>
        </p:nvSpPr>
        <p:spPr>
          <a:xfrm>
            <a:off x="228600" y="3048000"/>
            <a:ext cx="8077200" cy="461665"/>
          </a:xfrm>
          <a:prstGeom prst="rect">
            <a:avLst/>
          </a:prstGeom>
          <a:noFill/>
        </p:spPr>
        <p:txBody>
          <a:bodyPr wrap="square" rtlCol="0">
            <a:spAutoFit/>
          </a:bodyPr>
          <a:lstStyle/>
          <a:p>
            <a:r>
              <a:rPr lang="en-US" sz="2400" dirty="0" smtClean="0"/>
              <a:t>Describe how Newton explained </a:t>
            </a:r>
            <a:r>
              <a:rPr lang="en-US" sz="2400" dirty="0" err="1" smtClean="0"/>
              <a:t>Kepler’s</a:t>
            </a:r>
            <a:r>
              <a:rPr lang="en-US" sz="2400" dirty="0" smtClean="0"/>
              <a:t> law of motion.</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2819400" cy="461665"/>
          </a:xfrm>
          <a:prstGeom prst="rect">
            <a:avLst/>
          </a:prstGeom>
          <a:noFill/>
        </p:spPr>
        <p:txBody>
          <a:bodyPr wrap="square" rtlCol="0">
            <a:spAutoFit/>
          </a:bodyPr>
          <a:lstStyle/>
          <a:p>
            <a:r>
              <a:rPr lang="en-US" sz="2400" dirty="0" smtClean="0"/>
              <a:t>ARISTOTLE</a:t>
            </a:r>
            <a:endParaRPr lang="en-US" sz="2400" dirty="0"/>
          </a:p>
        </p:txBody>
      </p:sp>
      <p:sp>
        <p:nvSpPr>
          <p:cNvPr id="3" name="TextBox 2"/>
          <p:cNvSpPr txBox="1"/>
          <p:nvPr/>
        </p:nvSpPr>
        <p:spPr>
          <a:xfrm>
            <a:off x="152400" y="838200"/>
            <a:ext cx="8610600" cy="830997"/>
          </a:xfrm>
          <a:prstGeom prst="rect">
            <a:avLst/>
          </a:prstGeom>
          <a:noFill/>
        </p:spPr>
        <p:txBody>
          <a:bodyPr wrap="square" rtlCol="0">
            <a:spAutoFit/>
          </a:bodyPr>
          <a:lstStyle/>
          <a:p>
            <a:r>
              <a:rPr lang="en-US" sz="2400" dirty="0" smtClean="0"/>
              <a:t>About 2000 years ago, Aristotle, a Greek philosopher, suggested an Earth-centered or </a:t>
            </a:r>
            <a:r>
              <a:rPr lang="en-US" sz="2400" i="1" dirty="0" smtClean="0"/>
              <a:t>geocentric </a:t>
            </a:r>
            <a:r>
              <a:rPr lang="en-US" sz="2400" dirty="0" smtClean="0"/>
              <a:t>model of the solar system.</a:t>
            </a:r>
            <a:endParaRPr lang="en-US" sz="2400" dirty="0"/>
          </a:p>
        </p:txBody>
      </p:sp>
      <p:sp>
        <p:nvSpPr>
          <p:cNvPr id="4" name="TextBox 3"/>
          <p:cNvSpPr txBox="1"/>
          <p:nvPr/>
        </p:nvSpPr>
        <p:spPr>
          <a:xfrm>
            <a:off x="228600" y="1905000"/>
            <a:ext cx="8382000" cy="830997"/>
          </a:xfrm>
          <a:prstGeom prst="rect">
            <a:avLst/>
          </a:prstGeom>
          <a:noFill/>
        </p:spPr>
        <p:txBody>
          <a:bodyPr wrap="square" rtlCol="0">
            <a:spAutoFit/>
          </a:bodyPr>
          <a:lstStyle/>
          <a:p>
            <a:r>
              <a:rPr lang="en-US" sz="2400" dirty="0" smtClean="0"/>
              <a:t>His model  had the sun, stars and planets revolving around the earth.  </a:t>
            </a:r>
            <a:endParaRPr lang="en-US" sz="2400" dirty="0"/>
          </a:p>
        </p:txBody>
      </p:sp>
      <p:sp>
        <p:nvSpPr>
          <p:cNvPr id="5" name="TextBox 4"/>
          <p:cNvSpPr txBox="1"/>
          <p:nvPr/>
        </p:nvSpPr>
        <p:spPr>
          <a:xfrm>
            <a:off x="228600" y="3124200"/>
            <a:ext cx="8458200" cy="1200329"/>
          </a:xfrm>
          <a:prstGeom prst="rect">
            <a:avLst/>
          </a:prstGeom>
          <a:noFill/>
        </p:spPr>
        <p:txBody>
          <a:bodyPr wrap="square" rtlCol="0">
            <a:spAutoFit/>
          </a:bodyPr>
          <a:lstStyle/>
          <a:p>
            <a:r>
              <a:rPr lang="en-US" sz="2400" dirty="0" smtClean="0"/>
              <a:t>This model did not explain why some planets appeared to move backward in the sky relative to the stars, a pattern called retrograde motion.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4343400" cy="461665"/>
          </a:xfrm>
          <a:prstGeom prst="rect">
            <a:avLst/>
          </a:prstGeom>
          <a:noFill/>
        </p:spPr>
        <p:txBody>
          <a:bodyPr wrap="square" rtlCol="0">
            <a:spAutoFit/>
          </a:bodyPr>
          <a:lstStyle/>
          <a:p>
            <a:r>
              <a:rPr lang="en-US" sz="2400" dirty="0" smtClean="0"/>
              <a:t>PTOLEMY</a:t>
            </a:r>
            <a:endParaRPr lang="en-US" sz="2400" dirty="0"/>
          </a:p>
        </p:txBody>
      </p:sp>
      <p:sp>
        <p:nvSpPr>
          <p:cNvPr id="3" name="TextBox 2"/>
          <p:cNvSpPr txBox="1"/>
          <p:nvPr/>
        </p:nvSpPr>
        <p:spPr>
          <a:xfrm>
            <a:off x="228600" y="838200"/>
            <a:ext cx="8305800" cy="830997"/>
          </a:xfrm>
          <a:prstGeom prst="rect">
            <a:avLst/>
          </a:prstGeom>
          <a:noFill/>
        </p:spPr>
        <p:txBody>
          <a:bodyPr wrap="square" rtlCol="0">
            <a:spAutoFit/>
          </a:bodyPr>
          <a:lstStyle/>
          <a:p>
            <a:r>
              <a:rPr lang="en-US" sz="2400" dirty="0" smtClean="0"/>
              <a:t>Around 130 BC the Greek philosopher, Claudius </a:t>
            </a:r>
            <a:r>
              <a:rPr lang="en-US" sz="2400" dirty="0" err="1" smtClean="0"/>
              <a:t>Ptolomaeus</a:t>
            </a:r>
            <a:r>
              <a:rPr lang="en-US" sz="2400" dirty="0" smtClean="0"/>
              <a:t>, better known as Ptolemy, changed the Aristotle model.</a:t>
            </a:r>
            <a:endParaRPr lang="en-US" sz="2400" dirty="0"/>
          </a:p>
        </p:txBody>
      </p:sp>
      <p:sp>
        <p:nvSpPr>
          <p:cNvPr id="4" name="TextBox 3"/>
          <p:cNvSpPr txBox="1"/>
          <p:nvPr/>
        </p:nvSpPr>
        <p:spPr>
          <a:xfrm>
            <a:off x="228600" y="1905000"/>
            <a:ext cx="8534400" cy="830997"/>
          </a:xfrm>
          <a:prstGeom prst="rect">
            <a:avLst/>
          </a:prstGeom>
          <a:noFill/>
        </p:spPr>
        <p:txBody>
          <a:bodyPr wrap="square" rtlCol="0">
            <a:spAutoFit/>
          </a:bodyPr>
          <a:lstStyle/>
          <a:p>
            <a:r>
              <a:rPr lang="en-US" sz="2400" dirty="0" smtClean="0"/>
              <a:t>Ptolemy thought that the planets moved in small circles called epicycles as they revolved in larger circles around Earth.</a:t>
            </a:r>
            <a:endParaRPr lang="en-US" sz="2400" dirty="0"/>
          </a:p>
        </p:txBody>
      </p:sp>
      <p:pic>
        <p:nvPicPr>
          <p:cNvPr id="5" name="Picture 4" descr="Epicycle-1.gif"/>
          <p:cNvPicPr>
            <a:picLocks noChangeAspect="1"/>
          </p:cNvPicPr>
          <p:nvPr/>
        </p:nvPicPr>
        <p:blipFill>
          <a:blip r:embed="rId2" cstate="print"/>
          <a:stretch>
            <a:fillRect/>
          </a:stretch>
        </p:blipFill>
        <p:spPr>
          <a:xfrm>
            <a:off x="2362200" y="3200400"/>
            <a:ext cx="6496050" cy="4572000"/>
          </a:xfrm>
          <a:prstGeom prst="rect">
            <a:avLst/>
          </a:prstGeom>
        </p:spPr>
      </p:pic>
      <p:sp>
        <p:nvSpPr>
          <p:cNvPr id="6" name="TextBox 5"/>
          <p:cNvSpPr txBox="1"/>
          <p:nvPr/>
        </p:nvSpPr>
        <p:spPr>
          <a:xfrm>
            <a:off x="152400" y="5486400"/>
            <a:ext cx="1981200" cy="461665"/>
          </a:xfrm>
          <a:prstGeom prst="rect">
            <a:avLst/>
          </a:prstGeom>
          <a:noFill/>
        </p:spPr>
        <p:txBody>
          <a:bodyPr wrap="square" rtlCol="0">
            <a:spAutoFit/>
          </a:bodyPr>
          <a:lstStyle/>
          <a:p>
            <a:r>
              <a:rPr lang="en-US" sz="2400" dirty="0" smtClean="0"/>
              <a:t>Earth</a:t>
            </a:r>
            <a:endParaRPr lang="en-US" sz="2400" dirty="0"/>
          </a:p>
        </p:txBody>
      </p:sp>
      <p:cxnSp>
        <p:nvCxnSpPr>
          <p:cNvPr id="8" name="Straight Arrow Connector 7"/>
          <p:cNvCxnSpPr/>
          <p:nvPr/>
        </p:nvCxnSpPr>
        <p:spPr>
          <a:xfrm flipV="1">
            <a:off x="1066800" y="4953000"/>
            <a:ext cx="22860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95800" y="2971800"/>
            <a:ext cx="2057400" cy="461665"/>
          </a:xfrm>
          <a:prstGeom prst="rect">
            <a:avLst/>
          </a:prstGeom>
          <a:noFill/>
        </p:spPr>
        <p:txBody>
          <a:bodyPr wrap="square" rtlCol="0">
            <a:spAutoFit/>
          </a:bodyPr>
          <a:lstStyle/>
          <a:p>
            <a:r>
              <a:rPr lang="en-US" sz="2400" dirty="0" smtClean="0"/>
              <a:t>Planet</a:t>
            </a:r>
            <a:endParaRPr lang="en-US" sz="2400" dirty="0"/>
          </a:p>
        </p:txBody>
      </p:sp>
      <p:cxnSp>
        <p:nvCxnSpPr>
          <p:cNvPr id="11" name="Straight Arrow Connector 10"/>
          <p:cNvCxnSpPr/>
          <p:nvPr/>
        </p:nvCxnSpPr>
        <p:spPr>
          <a:xfrm rot="10800000" flipV="1">
            <a:off x="4495800" y="3429000"/>
            <a:ext cx="4572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315200" y="2971800"/>
            <a:ext cx="1676400" cy="461665"/>
          </a:xfrm>
          <a:prstGeom prst="rect">
            <a:avLst/>
          </a:prstGeom>
          <a:noFill/>
        </p:spPr>
        <p:txBody>
          <a:bodyPr wrap="square" rtlCol="0">
            <a:spAutoFit/>
          </a:bodyPr>
          <a:lstStyle/>
          <a:p>
            <a:r>
              <a:rPr lang="en-US" sz="2400" dirty="0" smtClean="0"/>
              <a:t>Retrograde</a:t>
            </a:r>
            <a:endParaRPr lang="en-US" sz="2400" dirty="0"/>
          </a:p>
        </p:txBody>
      </p:sp>
      <p:cxnSp>
        <p:nvCxnSpPr>
          <p:cNvPr id="14" name="Straight Arrow Connector 13"/>
          <p:cNvCxnSpPr/>
          <p:nvPr/>
        </p:nvCxnSpPr>
        <p:spPr>
          <a:xfrm rot="10800000" flipV="1">
            <a:off x="7010400" y="3352800"/>
            <a:ext cx="7620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3200400" cy="461665"/>
          </a:xfrm>
          <a:prstGeom prst="rect">
            <a:avLst/>
          </a:prstGeom>
          <a:noFill/>
        </p:spPr>
        <p:txBody>
          <a:bodyPr wrap="square" rtlCol="0">
            <a:spAutoFit/>
          </a:bodyPr>
          <a:lstStyle/>
          <a:p>
            <a:r>
              <a:rPr lang="en-US" sz="2400" dirty="0" smtClean="0"/>
              <a:t>COPERNICUS</a:t>
            </a:r>
            <a:endParaRPr lang="en-US" sz="2400" dirty="0"/>
          </a:p>
        </p:txBody>
      </p:sp>
      <p:sp>
        <p:nvSpPr>
          <p:cNvPr id="3" name="TextBox 2"/>
          <p:cNvSpPr txBox="1"/>
          <p:nvPr/>
        </p:nvSpPr>
        <p:spPr>
          <a:xfrm>
            <a:off x="228600" y="838200"/>
            <a:ext cx="8305800" cy="830997"/>
          </a:xfrm>
          <a:prstGeom prst="rect">
            <a:avLst/>
          </a:prstGeom>
          <a:noFill/>
        </p:spPr>
        <p:txBody>
          <a:bodyPr wrap="square" rtlCol="0">
            <a:spAutoFit/>
          </a:bodyPr>
          <a:lstStyle/>
          <a:p>
            <a:r>
              <a:rPr lang="en-US" sz="2400" dirty="0" smtClean="0"/>
              <a:t>In 1543 a Polish doctor and lawyer named </a:t>
            </a:r>
            <a:r>
              <a:rPr lang="en-US" sz="2400" dirty="0" err="1" smtClean="0"/>
              <a:t>Nicolaus</a:t>
            </a:r>
            <a:r>
              <a:rPr lang="en-US" sz="2400" dirty="0" smtClean="0"/>
              <a:t> Copernicus proposed a sun, or </a:t>
            </a:r>
            <a:r>
              <a:rPr lang="en-US" sz="2400" i="1" dirty="0" smtClean="0"/>
              <a:t>heliocentric, </a:t>
            </a:r>
            <a:r>
              <a:rPr lang="en-US" sz="2400" dirty="0" smtClean="0"/>
              <a:t>model.</a:t>
            </a:r>
            <a:endParaRPr lang="en-US" sz="2400" dirty="0"/>
          </a:p>
        </p:txBody>
      </p:sp>
      <p:sp>
        <p:nvSpPr>
          <p:cNvPr id="4" name="TextBox 3"/>
          <p:cNvSpPr txBox="1"/>
          <p:nvPr/>
        </p:nvSpPr>
        <p:spPr>
          <a:xfrm>
            <a:off x="228600" y="1905000"/>
            <a:ext cx="8229600" cy="830997"/>
          </a:xfrm>
          <a:prstGeom prst="rect">
            <a:avLst/>
          </a:prstGeom>
          <a:noFill/>
        </p:spPr>
        <p:txBody>
          <a:bodyPr wrap="square" rtlCol="0">
            <a:spAutoFit/>
          </a:bodyPr>
          <a:lstStyle/>
          <a:p>
            <a:r>
              <a:rPr lang="en-US" sz="2400" dirty="0" smtClean="0"/>
              <a:t>In this model the planets moved around the sun in the same direction but at different speeds and distances from the sun.</a:t>
            </a:r>
            <a:endParaRPr lang="en-US" sz="2400" dirty="0"/>
          </a:p>
        </p:txBody>
      </p:sp>
      <p:pic>
        <p:nvPicPr>
          <p:cNvPr id="5" name="Picture 4" descr="Copernican_system.gif"/>
          <p:cNvPicPr>
            <a:picLocks noChangeAspect="1"/>
          </p:cNvPicPr>
          <p:nvPr/>
        </p:nvPicPr>
        <p:blipFill>
          <a:blip r:embed="rId2" cstate="print"/>
          <a:stretch>
            <a:fillRect/>
          </a:stretch>
        </p:blipFill>
        <p:spPr>
          <a:xfrm>
            <a:off x="2514600" y="2971800"/>
            <a:ext cx="3496222" cy="3614738"/>
          </a:xfrm>
          <a:prstGeom prst="rect">
            <a:avLst/>
          </a:prstGeom>
        </p:spPr>
      </p:pic>
      <p:sp>
        <p:nvSpPr>
          <p:cNvPr id="6" name="TextBox 5"/>
          <p:cNvSpPr txBox="1"/>
          <p:nvPr/>
        </p:nvSpPr>
        <p:spPr>
          <a:xfrm>
            <a:off x="1447800" y="4648200"/>
            <a:ext cx="762000" cy="461665"/>
          </a:xfrm>
          <a:prstGeom prst="rect">
            <a:avLst/>
          </a:prstGeom>
          <a:noFill/>
        </p:spPr>
        <p:txBody>
          <a:bodyPr wrap="square" rtlCol="0">
            <a:spAutoFit/>
          </a:bodyPr>
          <a:lstStyle/>
          <a:p>
            <a:r>
              <a:rPr lang="en-US" sz="2400" dirty="0" smtClean="0"/>
              <a:t>Sun</a:t>
            </a:r>
            <a:endParaRPr lang="en-US" sz="2400" dirty="0"/>
          </a:p>
        </p:txBody>
      </p:sp>
      <p:cxnSp>
        <p:nvCxnSpPr>
          <p:cNvPr id="8" name="Straight Arrow Connector 7"/>
          <p:cNvCxnSpPr/>
          <p:nvPr/>
        </p:nvCxnSpPr>
        <p:spPr>
          <a:xfrm>
            <a:off x="2057400" y="4876800"/>
            <a:ext cx="2057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77000" y="3886200"/>
            <a:ext cx="2438400" cy="461665"/>
          </a:xfrm>
          <a:prstGeom prst="rect">
            <a:avLst/>
          </a:prstGeom>
          <a:noFill/>
        </p:spPr>
        <p:txBody>
          <a:bodyPr wrap="square" rtlCol="0">
            <a:spAutoFit/>
          </a:bodyPr>
          <a:lstStyle/>
          <a:p>
            <a:r>
              <a:rPr lang="en-US" sz="2400" dirty="0" smtClean="0"/>
              <a:t>Earth and moon</a:t>
            </a:r>
            <a:endParaRPr lang="en-US" sz="2400" dirty="0"/>
          </a:p>
        </p:txBody>
      </p:sp>
      <p:cxnSp>
        <p:nvCxnSpPr>
          <p:cNvPr id="11" name="Straight Arrow Connector 10"/>
          <p:cNvCxnSpPr>
            <a:stCxn id="9" idx="1"/>
          </p:cNvCxnSpPr>
          <p:nvPr/>
        </p:nvCxnSpPr>
        <p:spPr>
          <a:xfrm rot="10800000" flipV="1">
            <a:off x="4572000" y="4117032"/>
            <a:ext cx="1905000" cy="739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05800" cy="1200329"/>
          </a:xfrm>
          <a:prstGeom prst="rect">
            <a:avLst/>
          </a:prstGeom>
          <a:noFill/>
        </p:spPr>
        <p:txBody>
          <a:bodyPr wrap="square" rtlCol="0">
            <a:spAutoFit/>
          </a:bodyPr>
          <a:lstStyle/>
          <a:p>
            <a:r>
              <a:rPr lang="en-US" sz="2400" dirty="0" smtClean="0"/>
              <a:t>Copernicus said that fast moving planets passed the slow moving planets.  Therefore planets that were slower than Earth appeared to move backward or retrograde.</a:t>
            </a:r>
            <a:endParaRPr lang="en-US" sz="2400" dirty="0"/>
          </a:p>
        </p:txBody>
      </p:sp>
      <p:pic>
        <p:nvPicPr>
          <p:cNvPr id="3" name="Picture 2" descr="retrograde_sm.gif"/>
          <p:cNvPicPr>
            <a:picLocks noChangeAspect="1"/>
          </p:cNvPicPr>
          <p:nvPr/>
        </p:nvPicPr>
        <p:blipFill>
          <a:blip r:embed="rId2" cstate="print"/>
          <a:stretch>
            <a:fillRect/>
          </a:stretch>
        </p:blipFill>
        <p:spPr>
          <a:xfrm>
            <a:off x="2362200" y="2514600"/>
            <a:ext cx="4562475" cy="3419475"/>
          </a:xfrm>
          <a:prstGeom prst="rect">
            <a:avLst/>
          </a:prstGeom>
        </p:spPr>
      </p:pic>
      <p:sp>
        <p:nvSpPr>
          <p:cNvPr id="4" name="TextBox 3"/>
          <p:cNvSpPr txBox="1"/>
          <p:nvPr/>
        </p:nvSpPr>
        <p:spPr>
          <a:xfrm>
            <a:off x="2057400" y="1905000"/>
            <a:ext cx="2514600" cy="461665"/>
          </a:xfrm>
          <a:prstGeom prst="rect">
            <a:avLst/>
          </a:prstGeom>
          <a:noFill/>
        </p:spPr>
        <p:txBody>
          <a:bodyPr wrap="square" rtlCol="0">
            <a:spAutoFit/>
          </a:bodyPr>
          <a:lstStyle/>
          <a:p>
            <a:r>
              <a:rPr lang="en-US" sz="2400" dirty="0" smtClean="0"/>
              <a:t>Actual motion</a:t>
            </a:r>
            <a:endParaRPr lang="en-US" sz="2400" dirty="0"/>
          </a:p>
        </p:txBody>
      </p:sp>
      <p:cxnSp>
        <p:nvCxnSpPr>
          <p:cNvPr id="6" name="Straight Arrow Connector 5"/>
          <p:cNvCxnSpPr/>
          <p:nvPr/>
        </p:nvCxnSpPr>
        <p:spPr>
          <a:xfrm rot="16200000" flipH="1">
            <a:off x="3505200" y="2590800"/>
            <a:ext cx="9144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3810000" y="2286000"/>
            <a:ext cx="1143000"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867400" y="5410200"/>
            <a:ext cx="3048000" cy="830997"/>
          </a:xfrm>
          <a:prstGeom prst="rect">
            <a:avLst/>
          </a:prstGeom>
          <a:noFill/>
        </p:spPr>
        <p:txBody>
          <a:bodyPr wrap="square" rtlCol="0">
            <a:spAutoFit/>
          </a:bodyPr>
          <a:lstStyle/>
          <a:p>
            <a:r>
              <a:rPr lang="en-US" sz="2400" dirty="0" smtClean="0"/>
              <a:t>Apparent motion from Earth</a:t>
            </a:r>
            <a:endParaRPr lang="en-US" sz="2400" dirty="0"/>
          </a:p>
        </p:txBody>
      </p:sp>
      <p:cxnSp>
        <p:nvCxnSpPr>
          <p:cNvPr id="11" name="Straight Arrow Connector 10"/>
          <p:cNvCxnSpPr/>
          <p:nvPr/>
        </p:nvCxnSpPr>
        <p:spPr>
          <a:xfrm rot="5400000" flipH="1" flipV="1">
            <a:off x="5905500" y="4991100"/>
            <a:ext cx="8382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300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300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3429000" cy="461665"/>
          </a:xfrm>
          <a:prstGeom prst="rect">
            <a:avLst/>
          </a:prstGeom>
          <a:noFill/>
        </p:spPr>
        <p:txBody>
          <a:bodyPr wrap="square" rtlCol="0">
            <a:spAutoFit/>
          </a:bodyPr>
          <a:lstStyle/>
          <a:p>
            <a:r>
              <a:rPr lang="en-US" sz="2400" dirty="0" smtClean="0"/>
              <a:t>JOHANNES KEPLER</a:t>
            </a:r>
            <a:endParaRPr lang="en-US" sz="2400" dirty="0"/>
          </a:p>
        </p:txBody>
      </p:sp>
      <p:sp>
        <p:nvSpPr>
          <p:cNvPr id="3" name="TextBox 2"/>
          <p:cNvSpPr txBox="1"/>
          <p:nvPr/>
        </p:nvSpPr>
        <p:spPr>
          <a:xfrm>
            <a:off x="228600" y="914400"/>
            <a:ext cx="8458200" cy="1569660"/>
          </a:xfrm>
          <a:prstGeom prst="rect">
            <a:avLst/>
          </a:prstGeom>
          <a:noFill/>
        </p:spPr>
        <p:txBody>
          <a:bodyPr wrap="square" rtlCol="0">
            <a:spAutoFit/>
          </a:bodyPr>
          <a:lstStyle/>
          <a:p>
            <a:r>
              <a:rPr lang="en-US" sz="2400" dirty="0" err="1" smtClean="0"/>
              <a:t>Kepler</a:t>
            </a:r>
            <a:r>
              <a:rPr lang="en-US" sz="2400" dirty="0" smtClean="0"/>
              <a:t> was an assistant to a Danish astronomer/mathematician named </a:t>
            </a:r>
            <a:r>
              <a:rPr lang="en-US" sz="2400" dirty="0" err="1" smtClean="0"/>
              <a:t>Tycho</a:t>
            </a:r>
            <a:r>
              <a:rPr lang="en-US" sz="2400" dirty="0" smtClean="0"/>
              <a:t> Brahe.  After Brahe’s death, </a:t>
            </a:r>
            <a:r>
              <a:rPr lang="en-US" sz="2400" dirty="0" err="1" smtClean="0"/>
              <a:t>Kepler</a:t>
            </a:r>
            <a:r>
              <a:rPr lang="en-US" sz="2400" dirty="0" smtClean="0"/>
              <a:t> discovered patterns in </a:t>
            </a:r>
            <a:r>
              <a:rPr lang="en-US" sz="2400" dirty="0" err="1" smtClean="0"/>
              <a:t>Tycho’s</a:t>
            </a:r>
            <a:r>
              <a:rPr lang="en-US" sz="2400" dirty="0" smtClean="0"/>
              <a:t> observations.  These patterns led </a:t>
            </a:r>
            <a:r>
              <a:rPr lang="en-US" sz="2400" dirty="0" err="1" smtClean="0"/>
              <a:t>Kepler</a:t>
            </a:r>
            <a:r>
              <a:rPr lang="en-US" sz="2400" dirty="0" smtClean="0"/>
              <a:t> to develop three laws that explained planetary motion.</a:t>
            </a:r>
            <a:endParaRPr lang="en-US" sz="2400" dirty="0"/>
          </a:p>
        </p:txBody>
      </p:sp>
      <p:pic>
        <p:nvPicPr>
          <p:cNvPr id="4" name="Picture 3" descr="kepler1.gif"/>
          <p:cNvPicPr>
            <a:picLocks noChangeAspect="1"/>
          </p:cNvPicPr>
          <p:nvPr/>
        </p:nvPicPr>
        <p:blipFill>
          <a:blip r:embed="rId2" cstate="print"/>
          <a:stretch>
            <a:fillRect/>
          </a:stretch>
        </p:blipFill>
        <p:spPr>
          <a:xfrm>
            <a:off x="5562600" y="3124200"/>
            <a:ext cx="3276600" cy="2457450"/>
          </a:xfrm>
          <a:prstGeom prst="rect">
            <a:avLst/>
          </a:prstGeom>
        </p:spPr>
      </p:pic>
      <p:sp>
        <p:nvSpPr>
          <p:cNvPr id="5" name="TextBox 4"/>
          <p:cNvSpPr txBox="1"/>
          <p:nvPr/>
        </p:nvSpPr>
        <p:spPr>
          <a:xfrm>
            <a:off x="5943600" y="2514600"/>
            <a:ext cx="2743200" cy="461665"/>
          </a:xfrm>
          <a:prstGeom prst="rect">
            <a:avLst/>
          </a:prstGeom>
          <a:noFill/>
        </p:spPr>
        <p:txBody>
          <a:bodyPr wrap="square" rtlCol="0">
            <a:spAutoFit/>
          </a:bodyPr>
          <a:lstStyle/>
          <a:p>
            <a:pPr algn="ctr"/>
            <a:r>
              <a:rPr lang="en-US" sz="2400" dirty="0" smtClean="0"/>
              <a:t>Law of Ellipses</a:t>
            </a:r>
            <a:endParaRPr lang="en-US" sz="2400" dirty="0"/>
          </a:p>
        </p:txBody>
      </p:sp>
      <p:sp>
        <p:nvSpPr>
          <p:cNvPr id="6" name="TextBox 5"/>
          <p:cNvSpPr txBox="1"/>
          <p:nvPr/>
        </p:nvSpPr>
        <p:spPr>
          <a:xfrm>
            <a:off x="228600" y="2743200"/>
            <a:ext cx="4876800" cy="1200329"/>
          </a:xfrm>
          <a:prstGeom prst="rect">
            <a:avLst/>
          </a:prstGeom>
          <a:noFill/>
        </p:spPr>
        <p:txBody>
          <a:bodyPr wrap="square" rtlCol="0">
            <a:spAutoFit/>
          </a:bodyPr>
          <a:lstStyle/>
          <a:p>
            <a:r>
              <a:rPr lang="en-US" sz="2400" dirty="0" err="1" smtClean="0"/>
              <a:t>Kepler’s</a:t>
            </a:r>
            <a:r>
              <a:rPr lang="en-US" sz="2400" dirty="0" smtClean="0"/>
              <a:t> first law states that each planet orbits the sun in a path called an ellipse, not a circle.</a:t>
            </a:r>
            <a:endParaRPr lang="en-US" sz="2400" dirty="0"/>
          </a:p>
        </p:txBody>
      </p:sp>
      <p:sp>
        <p:nvSpPr>
          <p:cNvPr id="7" name="TextBox 6"/>
          <p:cNvSpPr txBox="1"/>
          <p:nvPr/>
        </p:nvSpPr>
        <p:spPr>
          <a:xfrm>
            <a:off x="152400" y="4343400"/>
            <a:ext cx="5410200" cy="1200329"/>
          </a:xfrm>
          <a:prstGeom prst="rect">
            <a:avLst/>
          </a:prstGeom>
          <a:noFill/>
        </p:spPr>
        <p:txBody>
          <a:bodyPr wrap="square" rtlCol="0">
            <a:spAutoFit/>
          </a:bodyPr>
          <a:lstStyle/>
          <a:p>
            <a:r>
              <a:rPr lang="en-US" sz="2400" dirty="0" smtClean="0"/>
              <a:t>The shape of the orbit is determined by two focus points.  The sun is at one point, there is no object at the second.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7696200" cy="1200329"/>
          </a:xfrm>
          <a:prstGeom prst="rect">
            <a:avLst/>
          </a:prstGeom>
          <a:noFill/>
        </p:spPr>
        <p:txBody>
          <a:bodyPr wrap="square" rtlCol="0">
            <a:spAutoFit/>
          </a:bodyPr>
          <a:lstStyle/>
          <a:p>
            <a:r>
              <a:rPr lang="en-US" sz="2400" dirty="0" smtClean="0"/>
              <a:t>Ellipses can vary in shape.  Some ellipses are more elongated than others.  The difference in this shape is called eccentricity.</a:t>
            </a:r>
            <a:endParaRPr lang="en-US" sz="2400" dirty="0"/>
          </a:p>
        </p:txBody>
      </p:sp>
      <p:sp>
        <p:nvSpPr>
          <p:cNvPr id="3" name="Oval 2"/>
          <p:cNvSpPr/>
          <p:nvPr/>
        </p:nvSpPr>
        <p:spPr>
          <a:xfrm>
            <a:off x="1295400" y="2209800"/>
            <a:ext cx="1447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943600" y="2362200"/>
            <a:ext cx="2057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 name="TextBox 4"/>
          <p:cNvSpPr txBox="1"/>
          <p:nvPr/>
        </p:nvSpPr>
        <p:spPr>
          <a:xfrm>
            <a:off x="5105400" y="1752600"/>
            <a:ext cx="2286000" cy="461665"/>
          </a:xfrm>
          <a:prstGeom prst="rect">
            <a:avLst/>
          </a:prstGeom>
          <a:noFill/>
        </p:spPr>
        <p:txBody>
          <a:bodyPr wrap="square" rtlCol="0">
            <a:spAutoFit/>
          </a:bodyPr>
          <a:lstStyle/>
          <a:p>
            <a:r>
              <a:rPr lang="en-US" sz="2400" dirty="0" smtClean="0"/>
              <a:t>More eccentric</a:t>
            </a:r>
            <a:endParaRPr lang="en-US" sz="2400" dirty="0"/>
          </a:p>
        </p:txBody>
      </p:sp>
      <p:sp>
        <p:nvSpPr>
          <p:cNvPr id="6" name="TextBox 5"/>
          <p:cNvSpPr txBox="1"/>
          <p:nvPr/>
        </p:nvSpPr>
        <p:spPr>
          <a:xfrm>
            <a:off x="457200" y="3886200"/>
            <a:ext cx="8077200" cy="830997"/>
          </a:xfrm>
          <a:prstGeom prst="rect">
            <a:avLst/>
          </a:prstGeom>
          <a:noFill/>
        </p:spPr>
        <p:txBody>
          <a:bodyPr wrap="square" rtlCol="0">
            <a:spAutoFit/>
          </a:bodyPr>
          <a:lstStyle/>
          <a:p>
            <a:r>
              <a:rPr lang="en-US" sz="2400" dirty="0" smtClean="0"/>
              <a:t>Eccentricity is determined by dividing the distance between the foci (A), by the </a:t>
            </a:r>
            <a:r>
              <a:rPr lang="en-US" sz="2400" smtClean="0"/>
              <a:t>length </a:t>
            </a:r>
            <a:r>
              <a:rPr lang="en-US" sz="2400" smtClean="0"/>
              <a:t>of the </a:t>
            </a:r>
            <a:r>
              <a:rPr lang="en-US" sz="2400" dirty="0" smtClean="0"/>
              <a:t>major axis (B).</a:t>
            </a:r>
            <a:endParaRPr lang="en-US" sz="2400" dirty="0"/>
          </a:p>
        </p:txBody>
      </p:sp>
      <p:sp>
        <p:nvSpPr>
          <p:cNvPr id="7" name="TextBox 6"/>
          <p:cNvSpPr txBox="1"/>
          <p:nvPr/>
        </p:nvSpPr>
        <p:spPr>
          <a:xfrm>
            <a:off x="6324600" y="2743200"/>
            <a:ext cx="228600" cy="369332"/>
          </a:xfrm>
          <a:prstGeom prst="rect">
            <a:avLst/>
          </a:prstGeom>
          <a:noFill/>
        </p:spPr>
        <p:txBody>
          <a:bodyPr wrap="square" rtlCol="0">
            <a:spAutoFit/>
          </a:bodyPr>
          <a:lstStyle/>
          <a:p>
            <a:r>
              <a:rPr lang="en-US" dirty="0" smtClean="0"/>
              <a:t>X</a:t>
            </a:r>
            <a:endParaRPr lang="en-US" dirty="0"/>
          </a:p>
        </p:txBody>
      </p:sp>
      <p:sp>
        <p:nvSpPr>
          <p:cNvPr id="8" name="TextBox 7"/>
          <p:cNvSpPr txBox="1"/>
          <p:nvPr/>
        </p:nvSpPr>
        <p:spPr>
          <a:xfrm>
            <a:off x="7315200" y="2743200"/>
            <a:ext cx="381000" cy="369332"/>
          </a:xfrm>
          <a:prstGeom prst="rect">
            <a:avLst/>
          </a:prstGeom>
          <a:noFill/>
        </p:spPr>
        <p:txBody>
          <a:bodyPr wrap="square" rtlCol="0">
            <a:spAutoFit/>
          </a:bodyPr>
          <a:lstStyle/>
          <a:p>
            <a:r>
              <a:rPr lang="en-US" dirty="0" smtClean="0"/>
              <a:t>X</a:t>
            </a:r>
            <a:endParaRPr lang="en-US" dirty="0"/>
          </a:p>
        </p:txBody>
      </p:sp>
      <p:cxnSp>
        <p:nvCxnSpPr>
          <p:cNvPr id="10" name="Straight Connector 9"/>
          <p:cNvCxnSpPr>
            <a:stCxn id="7" idx="3"/>
          </p:cNvCxnSpPr>
          <p:nvPr/>
        </p:nvCxnSpPr>
        <p:spPr>
          <a:xfrm flipV="1">
            <a:off x="6553200" y="2895600"/>
            <a:ext cx="914400" cy="322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629400" y="2438400"/>
            <a:ext cx="457200" cy="369332"/>
          </a:xfrm>
          <a:prstGeom prst="rect">
            <a:avLst/>
          </a:prstGeom>
          <a:noFill/>
        </p:spPr>
        <p:txBody>
          <a:bodyPr wrap="square" rtlCol="0">
            <a:spAutoFit/>
          </a:bodyPr>
          <a:lstStyle/>
          <a:p>
            <a:r>
              <a:rPr lang="en-US" dirty="0" smtClean="0"/>
              <a:t>A</a:t>
            </a:r>
            <a:endParaRPr lang="en-US" dirty="0"/>
          </a:p>
        </p:txBody>
      </p:sp>
      <p:cxnSp>
        <p:nvCxnSpPr>
          <p:cNvPr id="13" name="Straight Connector 12"/>
          <p:cNvCxnSpPr>
            <a:stCxn id="4" idx="2"/>
            <a:endCxn id="4" idx="6"/>
          </p:cNvCxnSpPr>
          <p:nvPr/>
        </p:nvCxnSpPr>
        <p:spPr>
          <a:xfrm rot="10800000" flipH="1">
            <a:off x="5943600" y="2895600"/>
            <a:ext cx="2057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858000" y="2971800"/>
            <a:ext cx="381000" cy="369332"/>
          </a:xfrm>
          <a:prstGeom prst="rect">
            <a:avLst/>
          </a:prstGeom>
          <a:noFill/>
        </p:spPr>
        <p:txBody>
          <a:bodyPr wrap="square" rtlCol="0">
            <a:spAutoFit/>
          </a:bodyPr>
          <a:lstStyle/>
          <a:p>
            <a:r>
              <a:rPr lang="en-US" dirty="0" smtClean="0"/>
              <a:t>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7"/>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p:bldP spid="7" grpId="1"/>
      <p:bldP spid="8" grpId="0"/>
      <p:bldP spid="8" grpId="1"/>
      <p:bldP spid="11" grpId="0"/>
      <p:bldP spid="11" grpId="1"/>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153400" cy="461665"/>
          </a:xfrm>
          <a:prstGeom prst="rect">
            <a:avLst/>
          </a:prstGeom>
          <a:noFill/>
        </p:spPr>
        <p:txBody>
          <a:bodyPr wrap="square" rtlCol="0">
            <a:spAutoFit/>
          </a:bodyPr>
          <a:lstStyle/>
          <a:p>
            <a:r>
              <a:rPr lang="en-US" sz="2400" dirty="0" smtClean="0"/>
              <a:t>Law of Equal Areas</a:t>
            </a:r>
            <a:endParaRPr lang="en-US" sz="2400" dirty="0"/>
          </a:p>
        </p:txBody>
      </p:sp>
      <p:sp>
        <p:nvSpPr>
          <p:cNvPr id="3" name="TextBox 2"/>
          <p:cNvSpPr txBox="1"/>
          <p:nvPr/>
        </p:nvSpPr>
        <p:spPr>
          <a:xfrm>
            <a:off x="304800" y="990600"/>
            <a:ext cx="8458200" cy="1200329"/>
          </a:xfrm>
          <a:prstGeom prst="rect">
            <a:avLst/>
          </a:prstGeom>
          <a:noFill/>
        </p:spPr>
        <p:txBody>
          <a:bodyPr wrap="square" rtlCol="0">
            <a:spAutoFit/>
          </a:bodyPr>
          <a:lstStyle/>
          <a:p>
            <a:r>
              <a:rPr lang="en-US" sz="2400" dirty="0" smtClean="0"/>
              <a:t>The second law describes the speed of objects at different points in their orbits.  The area through which an object or planet sweeps over a given time will be equal.</a:t>
            </a:r>
            <a:endParaRPr lang="en-US" sz="2400" dirty="0"/>
          </a:p>
        </p:txBody>
      </p:sp>
      <p:sp>
        <p:nvSpPr>
          <p:cNvPr id="4" name="Oval 3"/>
          <p:cNvSpPr/>
          <p:nvPr/>
        </p:nvSpPr>
        <p:spPr>
          <a:xfrm>
            <a:off x="685800" y="2590800"/>
            <a:ext cx="7467600" cy="403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572000" y="43434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54925" y="4531057"/>
            <a:ext cx="4280848" cy="1094096"/>
          </a:xfrm>
          <a:custGeom>
            <a:avLst/>
            <a:gdLst>
              <a:gd name="connsiteX0" fmla="*/ 4280848 w 4280848"/>
              <a:gd name="connsiteY0" fmla="*/ 0 h 1094096"/>
              <a:gd name="connsiteX1" fmla="*/ 3161732 w 4280848"/>
              <a:gd name="connsiteY1" fmla="*/ 341194 h 1094096"/>
              <a:gd name="connsiteX2" fmla="*/ 1756012 w 4280848"/>
              <a:gd name="connsiteY2" fmla="*/ 750627 h 1094096"/>
              <a:gd name="connsiteX3" fmla="*/ 991738 w 4280848"/>
              <a:gd name="connsiteY3" fmla="*/ 1023582 h 1094096"/>
              <a:gd name="connsiteX4" fmla="*/ 759726 w 4280848"/>
              <a:gd name="connsiteY4" fmla="*/ 1091821 h 1094096"/>
              <a:gd name="connsiteX5" fmla="*/ 677839 w 4280848"/>
              <a:gd name="connsiteY5" fmla="*/ 1037230 h 1094096"/>
              <a:gd name="connsiteX6" fmla="*/ 582305 w 4280848"/>
              <a:gd name="connsiteY6" fmla="*/ 941695 h 1094096"/>
              <a:gd name="connsiteX7" fmla="*/ 418532 w 4280848"/>
              <a:gd name="connsiteY7" fmla="*/ 736979 h 1094096"/>
              <a:gd name="connsiteX8" fmla="*/ 322997 w 4280848"/>
              <a:gd name="connsiteY8" fmla="*/ 545910 h 1094096"/>
              <a:gd name="connsiteX9" fmla="*/ 268406 w 4280848"/>
              <a:gd name="connsiteY9" fmla="*/ 409433 h 1094096"/>
              <a:gd name="connsiteX10" fmla="*/ 322997 w 4280848"/>
              <a:gd name="connsiteY10" fmla="*/ 395785 h 1094096"/>
              <a:gd name="connsiteX11" fmla="*/ 664191 w 4280848"/>
              <a:gd name="connsiteY11" fmla="*/ 313898 h 1094096"/>
              <a:gd name="connsiteX12" fmla="*/ 4280848 w 4280848"/>
              <a:gd name="connsiteY12" fmla="*/ 0 h 109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80848" h="1094096">
                <a:moveTo>
                  <a:pt x="4280848" y="0"/>
                </a:moveTo>
                <a:lnTo>
                  <a:pt x="3161732" y="341194"/>
                </a:lnTo>
                <a:lnTo>
                  <a:pt x="1756012" y="750627"/>
                </a:lnTo>
                <a:cubicBezTo>
                  <a:pt x="1394346" y="864358"/>
                  <a:pt x="1157785" y="966716"/>
                  <a:pt x="991738" y="1023582"/>
                </a:cubicBezTo>
                <a:cubicBezTo>
                  <a:pt x="825691" y="1080448"/>
                  <a:pt x="812042" y="1089546"/>
                  <a:pt x="759726" y="1091821"/>
                </a:cubicBezTo>
                <a:cubicBezTo>
                  <a:pt x="707410" y="1094096"/>
                  <a:pt x="707409" y="1062251"/>
                  <a:pt x="677839" y="1037230"/>
                </a:cubicBezTo>
                <a:cubicBezTo>
                  <a:pt x="648269" y="1012209"/>
                  <a:pt x="625523" y="991737"/>
                  <a:pt x="582305" y="941695"/>
                </a:cubicBezTo>
                <a:cubicBezTo>
                  <a:pt x="539087" y="891653"/>
                  <a:pt x="461750" y="802943"/>
                  <a:pt x="418532" y="736979"/>
                </a:cubicBezTo>
                <a:cubicBezTo>
                  <a:pt x="375314" y="671015"/>
                  <a:pt x="348018" y="600501"/>
                  <a:pt x="322997" y="545910"/>
                </a:cubicBezTo>
                <a:cubicBezTo>
                  <a:pt x="297976" y="491319"/>
                  <a:pt x="268406" y="434454"/>
                  <a:pt x="268406" y="409433"/>
                </a:cubicBezTo>
                <a:cubicBezTo>
                  <a:pt x="268406" y="384412"/>
                  <a:pt x="322997" y="395785"/>
                  <a:pt x="322997" y="395785"/>
                </a:cubicBezTo>
                <a:cubicBezTo>
                  <a:pt x="388961" y="379862"/>
                  <a:pt x="0" y="379862"/>
                  <a:pt x="664191" y="313898"/>
                </a:cubicBezTo>
                <a:cubicBezTo>
                  <a:pt x="1328382" y="247934"/>
                  <a:pt x="2818263" y="123967"/>
                  <a:pt x="4280848"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19200" y="4114800"/>
            <a:ext cx="1524000" cy="461665"/>
          </a:xfrm>
          <a:prstGeom prst="rect">
            <a:avLst/>
          </a:prstGeom>
          <a:noFill/>
        </p:spPr>
        <p:txBody>
          <a:bodyPr wrap="square" rtlCol="0">
            <a:spAutoFit/>
          </a:bodyPr>
          <a:lstStyle/>
          <a:p>
            <a:r>
              <a:rPr lang="en-US" sz="2400" dirty="0" smtClean="0"/>
              <a:t>10 days</a:t>
            </a:r>
            <a:endParaRPr lang="en-US" sz="2400" dirty="0"/>
          </a:p>
        </p:txBody>
      </p:sp>
      <p:sp>
        <p:nvSpPr>
          <p:cNvPr id="10" name="TextBox 9"/>
          <p:cNvSpPr txBox="1"/>
          <p:nvPr/>
        </p:nvSpPr>
        <p:spPr>
          <a:xfrm>
            <a:off x="0" y="5334000"/>
            <a:ext cx="990600" cy="1569660"/>
          </a:xfrm>
          <a:prstGeom prst="rect">
            <a:avLst/>
          </a:prstGeom>
          <a:noFill/>
        </p:spPr>
        <p:txBody>
          <a:bodyPr wrap="square" rtlCol="0">
            <a:spAutoFit/>
          </a:bodyPr>
          <a:lstStyle/>
          <a:p>
            <a:r>
              <a:rPr lang="en-US" sz="2400" dirty="0" smtClean="0"/>
              <a:t>Slow part of orbit</a:t>
            </a:r>
            <a:endParaRPr lang="en-US" sz="2400" dirty="0"/>
          </a:p>
        </p:txBody>
      </p:sp>
      <p:sp>
        <p:nvSpPr>
          <p:cNvPr id="12" name="Freeform 11"/>
          <p:cNvSpPr/>
          <p:nvPr/>
        </p:nvSpPr>
        <p:spPr>
          <a:xfrm>
            <a:off x="4394579" y="3150358"/>
            <a:ext cx="3744036" cy="1551296"/>
          </a:xfrm>
          <a:custGeom>
            <a:avLst/>
            <a:gdLst>
              <a:gd name="connsiteX0" fmla="*/ 354842 w 3744036"/>
              <a:gd name="connsiteY0" fmla="*/ 1367051 h 1551296"/>
              <a:gd name="connsiteX1" fmla="*/ 1801505 w 3744036"/>
              <a:gd name="connsiteY1" fmla="*/ 1367051 h 1551296"/>
              <a:gd name="connsiteX2" fmla="*/ 2620370 w 3744036"/>
              <a:gd name="connsiteY2" fmla="*/ 1380699 h 1551296"/>
              <a:gd name="connsiteX3" fmla="*/ 3098042 w 3744036"/>
              <a:gd name="connsiteY3" fmla="*/ 1367051 h 1551296"/>
              <a:gd name="connsiteX4" fmla="*/ 3439236 w 3744036"/>
              <a:gd name="connsiteY4" fmla="*/ 1380699 h 1551296"/>
              <a:gd name="connsiteX5" fmla="*/ 3684896 w 3744036"/>
              <a:gd name="connsiteY5" fmla="*/ 1394346 h 1551296"/>
              <a:gd name="connsiteX6" fmla="*/ 3725839 w 3744036"/>
              <a:gd name="connsiteY6" fmla="*/ 1394346 h 1551296"/>
              <a:gd name="connsiteX7" fmla="*/ 3739487 w 3744036"/>
              <a:gd name="connsiteY7" fmla="*/ 1339755 h 1551296"/>
              <a:gd name="connsiteX8" fmla="*/ 3698543 w 3744036"/>
              <a:gd name="connsiteY8" fmla="*/ 1203278 h 1551296"/>
              <a:gd name="connsiteX9" fmla="*/ 3643952 w 3744036"/>
              <a:gd name="connsiteY9" fmla="*/ 998561 h 1551296"/>
              <a:gd name="connsiteX10" fmla="*/ 3589361 w 3744036"/>
              <a:gd name="connsiteY10" fmla="*/ 834788 h 1551296"/>
              <a:gd name="connsiteX11" fmla="*/ 3507475 w 3744036"/>
              <a:gd name="connsiteY11" fmla="*/ 739254 h 1551296"/>
              <a:gd name="connsiteX12" fmla="*/ 3452884 w 3744036"/>
              <a:gd name="connsiteY12" fmla="*/ 643720 h 1551296"/>
              <a:gd name="connsiteX13" fmla="*/ 3316406 w 3744036"/>
              <a:gd name="connsiteY13" fmla="*/ 507242 h 1551296"/>
              <a:gd name="connsiteX14" fmla="*/ 3193576 w 3744036"/>
              <a:gd name="connsiteY14" fmla="*/ 398060 h 1551296"/>
              <a:gd name="connsiteX15" fmla="*/ 3070746 w 3744036"/>
              <a:gd name="connsiteY15" fmla="*/ 302526 h 1551296"/>
              <a:gd name="connsiteX16" fmla="*/ 2920621 w 3744036"/>
              <a:gd name="connsiteY16" fmla="*/ 193343 h 1551296"/>
              <a:gd name="connsiteX17" fmla="*/ 2866030 w 3744036"/>
              <a:gd name="connsiteY17" fmla="*/ 193343 h 1551296"/>
              <a:gd name="connsiteX18" fmla="*/ 409433 w 3744036"/>
              <a:gd name="connsiteY18" fmla="*/ 1353403 h 1551296"/>
              <a:gd name="connsiteX19" fmla="*/ 409433 w 3744036"/>
              <a:gd name="connsiteY19" fmla="*/ 1380699 h 1551296"/>
              <a:gd name="connsiteX20" fmla="*/ 354842 w 3744036"/>
              <a:gd name="connsiteY20" fmla="*/ 1367051 h 1551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744036" h="1551296">
                <a:moveTo>
                  <a:pt x="354842" y="1367051"/>
                </a:moveTo>
                <a:lnTo>
                  <a:pt x="1801505" y="1367051"/>
                </a:lnTo>
                <a:cubicBezTo>
                  <a:pt x="2179093" y="1369326"/>
                  <a:pt x="2404281" y="1380699"/>
                  <a:pt x="2620370" y="1380699"/>
                </a:cubicBezTo>
                <a:cubicBezTo>
                  <a:pt x="2836459" y="1380699"/>
                  <a:pt x="2961564" y="1367051"/>
                  <a:pt x="3098042" y="1367051"/>
                </a:cubicBezTo>
                <a:cubicBezTo>
                  <a:pt x="3234520" y="1367051"/>
                  <a:pt x="3439236" y="1380699"/>
                  <a:pt x="3439236" y="1380699"/>
                </a:cubicBezTo>
                <a:lnTo>
                  <a:pt x="3684896" y="1394346"/>
                </a:lnTo>
                <a:cubicBezTo>
                  <a:pt x="3732663" y="1396620"/>
                  <a:pt x="3716741" y="1403444"/>
                  <a:pt x="3725839" y="1394346"/>
                </a:cubicBezTo>
                <a:cubicBezTo>
                  <a:pt x="3734937" y="1385248"/>
                  <a:pt x="3744036" y="1371600"/>
                  <a:pt x="3739487" y="1339755"/>
                </a:cubicBezTo>
                <a:cubicBezTo>
                  <a:pt x="3734938" y="1307910"/>
                  <a:pt x="3714465" y="1260144"/>
                  <a:pt x="3698543" y="1203278"/>
                </a:cubicBezTo>
                <a:cubicBezTo>
                  <a:pt x="3682621" y="1146412"/>
                  <a:pt x="3662149" y="1059976"/>
                  <a:pt x="3643952" y="998561"/>
                </a:cubicBezTo>
                <a:cubicBezTo>
                  <a:pt x="3625755" y="937146"/>
                  <a:pt x="3612107" y="878006"/>
                  <a:pt x="3589361" y="834788"/>
                </a:cubicBezTo>
                <a:cubicBezTo>
                  <a:pt x="3566615" y="791570"/>
                  <a:pt x="3530221" y="771099"/>
                  <a:pt x="3507475" y="739254"/>
                </a:cubicBezTo>
                <a:cubicBezTo>
                  <a:pt x="3484729" y="707409"/>
                  <a:pt x="3484729" y="682389"/>
                  <a:pt x="3452884" y="643720"/>
                </a:cubicBezTo>
                <a:cubicBezTo>
                  <a:pt x="3421039" y="605051"/>
                  <a:pt x="3359624" y="548185"/>
                  <a:pt x="3316406" y="507242"/>
                </a:cubicBezTo>
                <a:cubicBezTo>
                  <a:pt x="3273188" y="466299"/>
                  <a:pt x="3234519" y="432179"/>
                  <a:pt x="3193576" y="398060"/>
                </a:cubicBezTo>
                <a:cubicBezTo>
                  <a:pt x="3152633" y="363941"/>
                  <a:pt x="3116238" y="336645"/>
                  <a:pt x="3070746" y="302526"/>
                </a:cubicBezTo>
                <a:cubicBezTo>
                  <a:pt x="3025254" y="268407"/>
                  <a:pt x="2954740" y="211540"/>
                  <a:pt x="2920621" y="193343"/>
                </a:cubicBezTo>
                <a:cubicBezTo>
                  <a:pt x="2886502" y="175146"/>
                  <a:pt x="3284561" y="0"/>
                  <a:pt x="2866030" y="193343"/>
                </a:cubicBezTo>
                <a:cubicBezTo>
                  <a:pt x="2447499" y="386686"/>
                  <a:pt x="818866" y="1155510"/>
                  <a:pt x="409433" y="1353403"/>
                </a:cubicBezTo>
                <a:cubicBezTo>
                  <a:pt x="0" y="1551296"/>
                  <a:pt x="413982" y="1376150"/>
                  <a:pt x="409433" y="1380699"/>
                </a:cubicBezTo>
                <a:cubicBezTo>
                  <a:pt x="404884" y="1385248"/>
                  <a:pt x="122830" y="1369326"/>
                  <a:pt x="354842" y="136705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324600" y="4876800"/>
            <a:ext cx="1371600" cy="461665"/>
          </a:xfrm>
          <a:prstGeom prst="rect">
            <a:avLst/>
          </a:prstGeom>
          <a:noFill/>
        </p:spPr>
        <p:txBody>
          <a:bodyPr wrap="square" rtlCol="0">
            <a:spAutoFit/>
          </a:bodyPr>
          <a:lstStyle/>
          <a:p>
            <a:r>
              <a:rPr lang="en-US" sz="2400" dirty="0" smtClean="0"/>
              <a:t>10 days</a:t>
            </a:r>
            <a:endParaRPr lang="en-US" sz="2400" dirty="0"/>
          </a:p>
        </p:txBody>
      </p:sp>
      <p:sp>
        <p:nvSpPr>
          <p:cNvPr id="14" name="TextBox 13"/>
          <p:cNvSpPr txBox="1"/>
          <p:nvPr/>
        </p:nvSpPr>
        <p:spPr>
          <a:xfrm>
            <a:off x="7543800" y="2590800"/>
            <a:ext cx="1447800" cy="830997"/>
          </a:xfrm>
          <a:prstGeom prst="rect">
            <a:avLst/>
          </a:prstGeom>
          <a:noFill/>
        </p:spPr>
        <p:txBody>
          <a:bodyPr wrap="square" rtlCol="0">
            <a:spAutoFit/>
          </a:bodyPr>
          <a:lstStyle/>
          <a:p>
            <a:r>
              <a:rPr lang="en-US" sz="2400" dirty="0" smtClean="0"/>
              <a:t>Fast part of orbit</a:t>
            </a:r>
            <a:endParaRPr lang="en-US" sz="2400" dirty="0"/>
          </a:p>
        </p:txBody>
      </p:sp>
      <p:sp>
        <p:nvSpPr>
          <p:cNvPr id="15" name="TextBox 14"/>
          <p:cNvSpPr txBox="1"/>
          <p:nvPr/>
        </p:nvSpPr>
        <p:spPr>
          <a:xfrm>
            <a:off x="3810000" y="5334000"/>
            <a:ext cx="2133600" cy="461665"/>
          </a:xfrm>
          <a:prstGeom prst="rect">
            <a:avLst/>
          </a:prstGeom>
          <a:noFill/>
        </p:spPr>
        <p:txBody>
          <a:bodyPr wrap="square" rtlCol="0">
            <a:spAutoFit/>
          </a:bodyPr>
          <a:lstStyle/>
          <a:p>
            <a:r>
              <a:rPr lang="en-US" sz="2400" dirty="0" smtClean="0"/>
              <a:t>Equal areas</a:t>
            </a:r>
            <a:endParaRPr lang="en-US" sz="2400" dirty="0"/>
          </a:p>
        </p:txBody>
      </p:sp>
      <p:cxnSp>
        <p:nvCxnSpPr>
          <p:cNvPr id="17" name="Straight Arrow Connector 16"/>
          <p:cNvCxnSpPr/>
          <p:nvPr/>
        </p:nvCxnSpPr>
        <p:spPr>
          <a:xfrm rot="10800000">
            <a:off x="3810000" y="4876800"/>
            <a:ext cx="7620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572000" y="4572000"/>
            <a:ext cx="12192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2" grpId="0" animBg="1"/>
      <p:bldP spid="13" grpId="0"/>
      <p:bldP spid="14"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622</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18</cp:revision>
  <dcterms:created xsi:type="dcterms:W3CDTF">2008-11-11T03:30:23Z</dcterms:created>
  <dcterms:modified xsi:type="dcterms:W3CDTF">2009-11-18T12:31:31Z</dcterms:modified>
</cp:coreProperties>
</file>