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52804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316570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268620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150906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307246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2702879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212194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218748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150825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359135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E261E-6FB4-4632-B65F-19AAAB1C75C0}" type="datetimeFigureOut">
              <a:rPr lang="en-US" smtClean="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E97B2-12A8-4465-8AD8-53875C87E049}" type="slidenum">
              <a:rPr lang="en-US" smtClean="0"/>
              <a:t>‹#›</a:t>
            </a:fld>
            <a:endParaRPr lang="en-US" dirty="0"/>
          </a:p>
        </p:txBody>
      </p:sp>
    </p:spTree>
    <p:extLst>
      <p:ext uri="{BB962C8B-B14F-4D97-AF65-F5344CB8AC3E}">
        <p14:creationId xmlns:p14="http://schemas.microsoft.com/office/powerpoint/2010/main" val="373601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E261E-6FB4-4632-B65F-19AAAB1C75C0}" type="datetimeFigureOut">
              <a:rPr lang="en-US" smtClean="0"/>
              <a:t>10/20/2016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E97B2-12A8-4465-8AD8-53875C87E049}" type="slidenum">
              <a:rPr lang="en-US" smtClean="0"/>
              <a:t>‹#›</a:t>
            </a:fld>
            <a:endParaRPr lang="en-US" dirty="0"/>
          </a:p>
        </p:txBody>
      </p:sp>
    </p:spTree>
    <p:extLst>
      <p:ext uri="{BB962C8B-B14F-4D97-AF65-F5344CB8AC3E}">
        <p14:creationId xmlns:p14="http://schemas.microsoft.com/office/powerpoint/2010/main" val="24078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7280" y="2145792"/>
            <a:ext cx="10241280" cy="2123658"/>
          </a:xfrm>
          <a:prstGeom prst="rect">
            <a:avLst/>
          </a:prstGeom>
          <a:noFill/>
        </p:spPr>
        <p:txBody>
          <a:bodyPr wrap="square" rtlCol="0">
            <a:spAutoFit/>
          </a:bodyPr>
          <a:lstStyle/>
          <a:p>
            <a:pPr algn="ctr"/>
            <a:r>
              <a:rPr lang="en-US" sz="6600" dirty="0" smtClean="0"/>
              <a:t>WRITING YOUR INVESTIGATION REPORT</a:t>
            </a:r>
            <a:endParaRPr lang="en-US" sz="6600" dirty="0"/>
          </a:p>
        </p:txBody>
      </p:sp>
    </p:spTree>
    <p:extLst>
      <p:ext uri="{BB962C8B-B14F-4D97-AF65-F5344CB8AC3E}">
        <p14:creationId xmlns:p14="http://schemas.microsoft.com/office/powerpoint/2010/main" val="457160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6176" y="414528"/>
            <a:ext cx="11180064" cy="2492990"/>
          </a:xfrm>
          <a:prstGeom prst="rect">
            <a:avLst/>
          </a:prstGeom>
          <a:noFill/>
        </p:spPr>
        <p:txBody>
          <a:bodyPr wrap="square" rtlCol="0">
            <a:spAutoFit/>
          </a:bodyPr>
          <a:lstStyle/>
          <a:p>
            <a:r>
              <a:rPr lang="en-US" sz="2400" dirty="0" smtClean="0">
                <a:solidFill>
                  <a:srgbClr val="FF0000"/>
                </a:solidFill>
              </a:rPr>
              <a:t>The first question you must answer in your </a:t>
            </a:r>
            <a:r>
              <a:rPr lang="en-US" sz="2400" i="1" dirty="0" smtClean="0">
                <a:solidFill>
                  <a:srgbClr val="FF0000"/>
                </a:solidFill>
              </a:rPr>
              <a:t>Investigation Report </a:t>
            </a:r>
            <a:r>
              <a:rPr lang="en-US" sz="2400" dirty="0" smtClean="0">
                <a:solidFill>
                  <a:srgbClr val="FF0000"/>
                </a:solidFill>
              </a:rPr>
              <a:t>is “What question are you trying to answer”</a:t>
            </a:r>
          </a:p>
          <a:p>
            <a:r>
              <a:rPr lang="en-US" sz="2400" dirty="0" smtClean="0">
                <a:solidFill>
                  <a:srgbClr val="FF0000"/>
                </a:solidFill>
              </a:rPr>
              <a:t>You do not include this question, only the guiding question to your investigation.  An example of how this first section might look is given below. Using the rubric as a </a:t>
            </a:r>
            <a:r>
              <a:rPr lang="en-US" sz="2400" dirty="0" err="1" smtClean="0">
                <a:solidFill>
                  <a:srgbClr val="FF0000"/>
                </a:solidFill>
              </a:rPr>
              <a:t>quide</a:t>
            </a:r>
            <a:r>
              <a:rPr lang="en-US" sz="2400" dirty="0" smtClean="0">
                <a:solidFill>
                  <a:srgbClr val="FF0000"/>
                </a:solidFill>
              </a:rPr>
              <a:t>, you should include the following</a:t>
            </a:r>
          </a:p>
          <a:p>
            <a:r>
              <a:rPr lang="en-US" dirty="0" smtClean="0">
                <a:solidFill>
                  <a:srgbClr val="FF0000"/>
                </a:solidFill>
              </a:rPr>
              <a:t>-The Guiding Question				- The goal of the </a:t>
            </a:r>
            <a:r>
              <a:rPr lang="en-US" dirty="0" err="1" smtClean="0">
                <a:solidFill>
                  <a:srgbClr val="FF0000"/>
                </a:solidFill>
              </a:rPr>
              <a:t>inverstigation</a:t>
            </a:r>
            <a:endParaRPr lang="en-US" dirty="0" smtClean="0">
              <a:solidFill>
                <a:srgbClr val="FF0000"/>
              </a:solidFill>
            </a:endParaRPr>
          </a:p>
          <a:p>
            <a:r>
              <a:rPr lang="en-US" dirty="0" smtClean="0">
                <a:solidFill>
                  <a:srgbClr val="FF0000"/>
                </a:solidFill>
              </a:rPr>
              <a:t>- Background information.  You should have enough to support making your claim.</a:t>
            </a:r>
            <a:endParaRPr lang="en-US" dirty="0">
              <a:solidFill>
                <a:srgbClr val="FF0000"/>
              </a:solidFill>
            </a:endParaRPr>
          </a:p>
        </p:txBody>
      </p:sp>
      <p:sp>
        <p:nvSpPr>
          <p:cNvPr id="3" name="TextBox 2"/>
          <p:cNvSpPr txBox="1"/>
          <p:nvPr/>
        </p:nvSpPr>
        <p:spPr>
          <a:xfrm>
            <a:off x="426720" y="3072384"/>
            <a:ext cx="11399520" cy="3416320"/>
          </a:xfrm>
          <a:prstGeom prst="rect">
            <a:avLst/>
          </a:prstGeom>
          <a:noFill/>
        </p:spPr>
        <p:txBody>
          <a:bodyPr wrap="square" rtlCol="0">
            <a:spAutoFit/>
          </a:bodyPr>
          <a:lstStyle/>
          <a:p>
            <a:r>
              <a:rPr lang="en-US" dirty="0" smtClean="0"/>
              <a:t>The guiding question for this investigation was: “How does cloud cover and carbon dioxide concentration in the atmosphere affect the surface temperature of Earth?   The goal of the investigation was to use a computer simulation to study how the temperature of the Earth responds to changes in the amount of cloud cover and the concentration of carbon dioxide in the atmosphere.  A computer based simulation called “Climate Change” was used.  It allowed for the amount of cloud cover and the concentration of Carbon Dioxide to be changed and recorded in a graph.  Background information given tells us that when sunlight reaches Earth some of it is either reflected back out into space or absorbed by the atmosphere.  The remaining sunlight travels to the Earth’s surface.  This energy increases the temperature of the surface.  The surface then emits infrared radiation.  The warmer the Earth’s surface gets, the </a:t>
            </a:r>
            <a:r>
              <a:rPr lang="en-US" dirty="0" smtClean="0"/>
              <a:t>more infrared </a:t>
            </a:r>
            <a:r>
              <a:rPr lang="en-US" dirty="0" smtClean="0"/>
              <a:t>it will release.  The atmosphere traps some of the infrared radiation before it can escape into space.  This trapped energy keeps the Earth warmer than it would be without an atmosphere.  Scientist call this warming due to trapped infrared radiation the greenhouse effect.  Gases such as carbon dioxide, methane and nitrous oxide are called greenhouse gases because they are able to trap infrared energy.</a:t>
            </a:r>
            <a:endParaRPr lang="en-US" dirty="0"/>
          </a:p>
        </p:txBody>
      </p:sp>
    </p:spTree>
    <p:extLst>
      <p:ext uri="{BB962C8B-B14F-4D97-AF65-F5344CB8AC3E}">
        <p14:creationId xmlns:p14="http://schemas.microsoft.com/office/powerpoint/2010/main" val="359037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072" y="256032"/>
            <a:ext cx="11375136" cy="830997"/>
          </a:xfrm>
          <a:prstGeom prst="rect">
            <a:avLst/>
          </a:prstGeom>
          <a:noFill/>
        </p:spPr>
        <p:txBody>
          <a:bodyPr wrap="square" rtlCol="0">
            <a:spAutoFit/>
          </a:bodyPr>
          <a:lstStyle/>
          <a:p>
            <a:r>
              <a:rPr lang="en-US" sz="2400" dirty="0" smtClean="0">
                <a:solidFill>
                  <a:srgbClr val="FF0000"/>
                </a:solidFill>
              </a:rPr>
              <a:t>Section 2 of the report explains what methods you used to answer the guiding question and explanation as to why it was used.  An example would be:</a:t>
            </a:r>
            <a:endParaRPr lang="en-US" sz="2400" dirty="0">
              <a:solidFill>
                <a:srgbClr val="FF0000"/>
              </a:solidFill>
            </a:endParaRPr>
          </a:p>
        </p:txBody>
      </p:sp>
      <p:sp>
        <p:nvSpPr>
          <p:cNvPr id="3" name="TextBox 2"/>
          <p:cNvSpPr txBox="1"/>
          <p:nvPr/>
        </p:nvSpPr>
        <p:spPr>
          <a:xfrm>
            <a:off x="195072" y="1255776"/>
            <a:ext cx="11582400" cy="4524315"/>
          </a:xfrm>
          <a:prstGeom prst="rect">
            <a:avLst/>
          </a:prstGeom>
          <a:noFill/>
        </p:spPr>
        <p:txBody>
          <a:bodyPr wrap="square" rtlCol="0">
            <a:spAutoFit/>
          </a:bodyPr>
          <a:lstStyle/>
          <a:p>
            <a:r>
              <a:rPr lang="en-US" dirty="0" smtClean="0"/>
              <a:t>The investigation was done using a simulation called, “Climate Change”.  The simulation allowed for the change of several variables.   The brightness of the sun, albedo of the surface, cloud cover and carbon dioxide levels.  The sun’s brightness was set at one and the albedo at .6 for all trials in the investigation.  These became the controlled variables in the experiment.  There were two independent variable used, cloud cover and carbon dioxide levels.  The dependent variable became the change in temperature that resulted.</a:t>
            </a:r>
          </a:p>
          <a:p>
            <a:r>
              <a:rPr lang="en-US" dirty="0" smtClean="0"/>
              <a:t>The first trial run was with zero cloud cover and zero carbon dioxide.  The temperature initially rose then leveled off without any further change.  The simulation was run for 5000 clicks.</a:t>
            </a:r>
          </a:p>
          <a:p>
            <a:r>
              <a:rPr lang="en-US" dirty="0" smtClean="0"/>
              <a:t>In the second trial the amount of cloud cover was changed.  The simulation was again run for 5000 clicks.  The results showed a rise in temperature as in the first simulation and again a leveling off.  The temperatures were higher than the simulation with no clouds, but as the amount of cloud cover was increased, the temperature stopped rising.</a:t>
            </a:r>
          </a:p>
          <a:p>
            <a:r>
              <a:rPr lang="en-US" dirty="0" smtClean="0"/>
              <a:t>In the third trial, there was no cloud cover.  The concentration of carbon dioxide was increased in the atmosphere.  Again the simulation was run for 5000 clicks.  As the concentration of carbon dioxide in the atmosphere was increased, the temperature of the atmosphere also increased at a steady rate.</a:t>
            </a:r>
          </a:p>
          <a:p>
            <a:r>
              <a:rPr lang="en-US" dirty="0" smtClean="0"/>
              <a:t>Three trials were run of each scenario with the results of all three trials showing the same.  The data was graphed out on the simulation to give a clearer picture of what was happening. </a:t>
            </a:r>
            <a:r>
              <a:rPr lang="en-US" dirty="0" smtClean="0">
                <a:solidFill>
                  <a:srgbClr val="FF0000"/>
                </a:solidFill>
              </a:rPr>
              <a:t>( graphs should be included at this point but are not inserted due to space limitations) </a:t>
            </a:r>
            <a:endParaRPr lang="en-US" dirty="0">
              <a:solidFill>
                <a:srgbClr val="FF0000"/>
              </a:solidFill>
            </a:endParaRPr>
          </a:p>
        </p:txBody>
      </p:sp>
    </p:spTree>
    <p:extLst>
      <p:ext uri="{BB962C8B-B14F-4D97-AF65-F5344CB8AC3E}">
        <p14:creationId xmlns:p14="http://schemas.microsoft.com/office/powerpoint/2010/main" val="371147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 y="292608"/>
            <a:ext cx="11521440" cy="830997"/>
          </a:xfrm>
          <a:prstGeom prst="rect">
            <a:avLst/>
          </a:prstGeom>
          <a:noFill/>
        </p:spPr>
        <p:txBody>
          <a:bodyPr wrap="square" rtlCol="0">
            <a:spAutoFit/>
          </a:bodyPr>
          <a:lstStyle/>
          <a:p>
            <a:r>
              <a:rPr lang="en-US" sz="2400" dirty="0" smtClean="0">
                <a:solidFill>
                  <a:srgbClr val="FF0000"/>
                </a:solidFill>
              </a:rPr>
              <a:t>The final section of the report presents the argument or claim that you will make.  An example is found below.</a:t>
            </a:r>
            <a:endParaRPr lang="en-US" sz="2400" dirty="0">
              <a:solidFill>
                <a:srgbClr val="FF0000"/>
              </a:solidFill>
            </a:endParaRPr>
          </a:p>
        </p:txBody>
      </p:sp>
      <p:sp>
        <p:nvSpPr>
          <p:cNvPr id="3" name="TextBox 2"/>
          <p:cNvSpPr txBox="1"/>
          <p:nvPr/>
        </p:nvSpPr>
        <p:spPr>
          <a:xfrm>
            <a:off x="243840" y="1389888"/>
            <a:ext cx="11241024" cy="5355312"/>
          </a:xfrm>
          <a:prstGeom prst="rect">
            <a:avLst/>
          </a:prstGeom>
          <a:noFill/>
        </p:spPr>
        <p:txBody>
          <a:bodyPr wrap="square" rtlCol="0">
            <a:spAutoFit/>
          </a:bodyPr>
          <a:lstStyle/>
          <a:p>
            <a:r>
              <a:rPr lang="en-US" dirty="0" smtClean="0"/>
              <a:t>The claim for this investigation is that the greater the concentration of carbon dioxide in the atmosphere, the higher temperatures will rise.</a:t>
            </a:r>
            <a:endParaRPr lang="en-US" dirty="0"/>
          </a:p>
          <a:p>
            <a:r>
              <a:rPr lang="en-US" dirty="0" smtClean="0"/>
              <a:t>Based </a:t>
            </a:r>
            <a:r>
              <a:rPr lang="en-US" dirty="0" smtClean="0"/>
              <a:t>on the finding of the investigation, it appears that although clouds can cause temperatures to rise initially, it is the level of carbon dioxide in the atmosphere that causes surface temperatures to rise the most.  The simulation done shows that when you increase the cloud cover in the atmosphere that there is an initial rise in surface temperature.  This rise in temperature levels out when you reach total cover and fluctuates only within a few degrees afterwards. (see graph B)  The data showed a similar situation when the simulation was run with no clouds or no carbon dioxide. (see graph A)  However when the simulation was run increasing just the carbon dioxide levels in the atmosphere, temperatures rose at a steady rate.  The simulation showed an increase in temperature of 5.8 degrees over the 5000 click duration. (see graph C)  It is known that water vapor in the atmosphere can absorb energy.  This would account for the initial increase due to cloud cover.  The clouds also reflect energy.  As the clouds increased, more of the sun’s energy would be reflected back into space, allowing for the leveling effect seen in the data.   Carbon dioxide, a greenhouse gas, absorbs the infrared radiation that is emitted by the earth’s surface, not allowing it to escape back into space.</a:t>
            </a:r>
            <a:r>
              <a:rPr lang="en-US" dirty="0" smtClean="0">
                <a:solidFill>
                  <a:srgbClr val="FF0000"/>
                </a:solidFill>
              </a:rPr>
              <a:t>  (again graphs or tables should be referenced showing where the data supported the claim being made) </a:t>
            </a:r>
          </a:p>
          <a:p>
            <a:endParaRPr lang="en-US" dirty="0">
              <a:solidFill>
                <a:srgbClr val="FF0000"/>
              </a:solidFill>
            </a:endParaRPr>
          </a:p>
          <a:p>
            <a:r>
              <a:rPr lang="en-US" dirty="0" smtClean="0">
                <a:solidFill>
                  <a:srgbClr val="FF0000"/>
                </a:solidFill>
              </a:rPr>
              <a:t>Warning:  Do not use personal pronouns in your report.  This is not a personal narrative.  Just explain what happened as the group did the lab.  Read through these again.  Notice that there is no use of personal pronouns.  Be careful of using it.  When using the word “it” you must be sure that the word being replaced is clear and that you don’t have two or three other possible “its”.</a:t>
            </a:r>
            <a:endParaRPr lang="en-US" dirty="0">
              <a:solidFill>
                <a:srgbClr val="FF0000"/>
              </a:solidFill>
            </a:endParaRPr>
          </a:p>
        </p:txBody>
      </p:sp>
    </p:spTree>
    <p:extLst>
      <p:ext uri="{BB962C8B-B14F-4D97-AF65-F5344CB8AC3E}">
        <p14:creationId xmlns:p14="http://schemas.microsoft.com/office/powerpoint/2010/main" val="214860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1017</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Utica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JACOBS, ROBERT</dc:creator>
  <cp:lastModifiedBy>JACOBS, ROBERT</cp:lastModifiedBy>
  <cp:revision>13</cp:revision>
  <dcterms:created xsi:type="dcterms:W3CDTF">2015-10-05T11:02:40Z</dcterms:created>
  <dcterms:modified xsi:type="dcterms:W3CDTF">2016-10-20T19:03:54Z</dcterms:modified>
</cp:coreProperties>
</file>