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B32D2B-DD5D-427B-8655-508B105F6A12}"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DE657-A3A1-4DF4-92B2-0BB698610C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B32D2B-DD5D-427B-8655-508B105F6A12}"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DE657-A3A1-4DF4-92B2-0BB698610C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B32D2B-DD5D-427B-8655-508B105F6A12}"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DE657-A3A1-4DF4-92B2-0BB698610C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B32D2B-DD5D-427B-8655-508B105F6A12}"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DE657-A3A1-4DF4-92B2-0BB698610C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B32D2B-DD5D-427B-8655-508B105F6A12}"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DE657-A3A1-4DF4-92B2-0BB698610C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B32D2B-DD5D-427B-8655-508B105F6A12}"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DE657-A3A1-4DF4-92B2-0BB698610C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B32D2B-DD5D-427B-8655-508B105F6A12}" type="datetimeFigureOut">
              <a:rPr lang="en-US" smtClean="0"/>
              <a:pPr/>
              <a:t>6/5/2013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CDE657-A3A1-4DF4-92B2-0BB698610C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B32D2B-DD5D-427B-8655-508B105F6A12}" type="datetimeFigureOut">
              <a:rPr lang="en-US" smtClean="0"/>
              <a:pPr/>
              <a:t>6/5/2013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CDE657-A3A1-4DF4-92B2-0BB698610C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32D2B-DD5D-427B-8655-508B105F6A12}" type="datetimeFigureOut">
              <a:rPr lang="en-US" smtClean="0"/>
              <a:pPr/>
              <a:t>6/5/2013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CDE657-A3A1-4DF4-92B2-0BB698610C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B32D2B-DD5D-427B-8655-508B105F6A12}"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DE657-A3A1-4DF4-92B2-0BB698610C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B32D2B-DD5D-427B-8655-508B105F6A12}"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DE657-A3A1-4DF4-92B2-0BB698610C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B32D2B-DD5D-427B-8655-508B105F6A12}" type="datetimeFigureOut">
              <a:rPr lang="en-US" smtClean="0"/>
              <a:pPr/>
              <a:t>6/5/2013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CDE657-A3A1-4DF4-92B2-0BB698610C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400px-Protoplanetary-disk.jpg"/>
          <p:cNvPicPr>
            <a:picLocks noChangeAspect="1"/>
          </p:cNvPicPr>
          <p:nvPr/>
        </p:nvPicPr>
        <p:blipFill>
          <a:blip r:embed="rId2" cstate="print"/>
          <a:stretch>
            <a:fillRect/>
          </a:stretch>
        </p:blipFill>
        <p:spPr>
          <a:xfrm>
            <a:off x="-63207" y="0"/>
            <a:ext cx="9207207" cy="6858000"/>
          </a:xfrm>
          <a:prstGeom prst="rect">
            <a:avLst/>
          </a:prstGeom>
        </p:spPr>
      </p:pic>
      <p:sp>
        <p:nvSpPr>
          <p:cNvPr id="5" name="TextBox 4"/>
          <p:cNvSpPr txBox="1"/>
          <p:nvPr/>
        </p:nvSpPr>
        <p:spPr>
          <a:xfrm>
            <a:off x="762000" y="381000"/>
            <a:ext cx="7086600" cy="584775"/>
          </a:xfrm>
          <a:prstGeom prst="rect">
            <a:avLst/>
          </a:prstGeom>
          <a:noFill/>
        </p:spPr>
        <p:txBody>
          <a:bodyPr wrap="square" rtlCol="0">
            <a:spAutoFit/>
          </a:bodyPr>
          <a:lstStyle/>
          <a:p>
            <a:pPr algn="ctr"/>
            <a:r>
              <a:rPr lang="en-US" sz="3200" dirty="0" smtClean="0">
                <a:solidFill>
                  <a:schemeClr val="bg1"/>
                </a:solidFill>
              </a:rPr>
              <a:t>THE FORMATION OF THE SOLAR SYSTEM</a:t>
            </a:r>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28600"/>
            <a:ext cx="8686800" cy="1200329"/>
          </a:xfrm>
          <a:prstGeom prst="rect">
            <a:avLst/>
          </a:prstGeom>
          <a:noFill/>
        </p:spPr>
        <p:txBody>
          <a:bodyPr wrap="square" rtlCol="0">
            <a:spAutoFit/>
          </a:bodyPr>
          <a:lstStyle/>
          <a:p>
            <a:r>
              <a:rPr lang="en-US" sz="2400" dirty="0" smtClean="0"/>
              <a:t>As the solid earth cooled, less dense gas molecules such as hydrogen and helium, rose to the surface.  Thus Earth’s original atmosphere was mostly hydrogen and helium.</a:t>
            </a:r>
            <a:endParaRPr lang="en-US" sz="2400" dirty="0"/>
          </a:p>
        </p:txBody>
      </p:sp>
      <p:sp>
        <p:nvSpPr>
          <p:cNvPr id="4" name="TextBox 3"/>
          <p:cNvSpPr txBox="1"/>
          <p:nvPr/>
        </p:nvSpPr>
        <p:spPr>
          <a:xfrm>
            <a:off x="228600" y="1371600"/>
            <a:ext cx="8686800" cy="461665"/>
          </a:xfrm>
          <a:prstGeom prst="rect">
            <a:avLst/>
          </a:prstGeom>
          <a:noFill/>
        </p:spPr>
        <p:txBody>
          <a:bodyPr wrap="square" rtlCol="0">
            <a:spAutoFit/>
          </a:bodyPr>
          <a:lstStyle/>
          <a:p>
            <a:r>
              <a:rPr lang="en-US" sz="2400" dirty="0" smtClean="0"/>
              <a:t>Earth’s gravity was not strong enough to hold these gases.  </a:t>
            </a:r>
            <a:endParaRPr lang="en-US" sz="2400" dirty="0"/>
          </a:p>
        </p:txBody>
      </p:sp>
      <p:sp>
        <p:nvSpPr>
          <p:cNvPr id="6" name="TextBox 5"/>
          <p:cNvSpPr txBox="1"/>
          <p:nvPr/>
        </p:nvSpPr>
        <p:spPr>
          <a:xfrm>
            <a:off x="304800" y="1905000"/>
            <a:ext cx="8610600" cy="1938992"/>
          </a:xfrm>
          <a:prstGeom prst="rect">
            <a:avLst/>
          </a:prstGeom>
          <a:noFill/>
        </p:spPr>
        <p:txBody>
          <a:bodyPr wrap="square" rtlCol="0">
            <a:spAutoFit/>
          </a:bodyPr>
          <a:lstStyle/>
          <a:p>
            <a:r>
              <a:rPr lang="en-US" sz="2400" dirty="0" smtClean="0"/>
              <a:t>As the earth continued to form, volcanic eruptions were much more frequent than today.  These eruptions released large amounts of gases, mainly water vapor, carbon dioxide, nitrogen, methane, sulfur dioxide and ammonia.  This process was known as </a:t>
            </a:r>
            <a:r>
              <a:rPr lang="en-US" sz="2400" dirty="0" err="1" smtClean="0"/>
              <a:t>outgassing</a:t>
            </a:r>
            <a:r>
              <a:rPr lang="en-US" sz="2400" dirty="0" smtClean="0"/>
              <a:t> and formed the new atmosphere.</a:t>
            </a:r>
            <a:endParaRPr lang="en-US" sz="2400" dirty="0"/>
          </a:p>
        </p:txBody>
      </p:sp>
      <p:sp>
        <p:nvSpPr>
          <p:cNvPr id="7" name="TextBox 6"/>
          <p:cNvSpPr txBox="1"/>
          <p:nvPr/>
        </p:nvSpPr>
        <p:spPr>
          <a:xfrm>
            <a:off x="304800" y="4114800"/>
            <a:ext cx="8686800" cy="1569660"/>
          </a:xfrm>
          <a:prstGeom prst="rect">
            <a:avLst/>
          </a:prstGeom>
          <a:noFill/>
        </p:spPr>
        <p:txBody>
          <a:bodyPr wrap="square" rtlCol="0">
            <a:spAutoFit/>
          </a:bodyPr>
          <a:lstStyle/>
          <a:p>
            <a:r>
              <a:rPr lang="en-US" sz="2400" dirty="0" smtClean="0"/>
              <a:t>These gases reacted with solar radiation to break down the ammonia into hydrogen and nitrogen.  Most of the hydrogen escaped into space.  Water vapor also broke down  and the oxygen formed ozone which shielded the  Earth from ultraviolet radiation.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1569660"/>
          </a:xfrm>
          <a:prstGeom prst="rect">
            <a:avLst/>
          </a:prstGeom>
          <a:noFill/>
        </p:spPr>
        <p:txBody>
          <a:bodyPr wrap="square" rtlCol="0">
            <a:spAutoFit/>
          </a:bodyPr>
          <a:lstStyle/>
          <a:p>
            <a:r>
              <a:rPr lang="en-US" sz="2400" dirty="0" err="1" smtClean="0"/>
              <a:t>Cyanobacteria</a:t>
            </a:r>
            <a:r>
              <a:rPr lang="en-US" sz="2400" dirty="0" smtClean="0"/>
              <a:t> and small green plants that were able to survive the early atmosphere changed carbon dioxide in the atmosphere into oxygen.  About 2 billion years ago the amount of oxygen reached </a:t>
            </a:r>
            <a:r>
              <a:rPr lang="en-US" sz="2400" dirty="0" err="1" smtClean="0"/>
              <a:t>todays</a:t>
            </a:r>
            <a:r>
              <a:rPr lang="en-US" sz="2400" dirty="0" smtClean="0"/>
              <a:t> levels.</a:t>
            </a:r>
            <a:endParaRPr lang="en-US" sz="2400" dirty="0"/>
          </a:p>
        </p:txBody>
      </p:sp>
      <p:pic>
        <p:nvPicPr>
          <p:cNvPr id="3" name="Picture 2" descr="oscillatoria2small.jpg"/>
          <p:cNvPicPr>
            <a:picLocks noChangeAspect="1"/>
          </p:cNvPicPr>
          <p:nvPr/>
        </p:nvPicPr>
        <p:blipFill>
          <a:blip r:embed="rId2" cstate="print"/>
          <a:stretch>
            <a:fillRect/>
          </a:stretch>
        </p:blipFill>
        <p:spPr>
          <a:xfrm>
            <a:off x="381000" y="1905000"/>
            <a:ext cx="1762125" cy="2390775"/>
          </a:xfrm>
          <a:prstGeom prst="rect">
            <a:avLst/>
          </a:prstGeom>
        </p:spPr>
      </p:pic>
      <p:sp>
        <p:nvSpPr>
          <p:cNvPr id="4" name="TextBox 3"/>
          <p:cNvSpPr txBox="1"/>
          <p:nvPr/>
        </p:nvSpPr>
        <p:spPr>
          <a:xfrm>
            <a:off x="2514600" y="2209800"/>
            <a:ext cx="6248400" cy="1200329"/>
          </a:xfrm>
          <a:prstGeom prst="rect">
            <a:avLst/>
          </a:prstGeom>
          <a:noFill/>
        </p:spPr>
        <p:txBody>
          <a:bodyPr wrap="square" rtlCol="0">
            <a:spAutoFit/>
          </a:bodyPr>
          <a:lstStyle/>
          <a:p>
            <a:r>
              <a:rPr lang="en-US" sz="2400" dirty="0" smtClean="0"/>
              <a:t>The collision of comets with earth, put more water vapor into the atmosphere.  As the earth cooled, the water vapor condensed to form rain.</a:t>
            </a:r>
            <a:endParaRPr lang="en-US" sz="2400" dirty="0"/>
          </a:p>
        </p:txBody>
      </p:sp>
      <p:sp>
        <p:nvSpPr>
          <p:cNvPr id="5" name="TextBox 4"/>
          <p:cNvSpPr txBox="1"/>
          <p:nvPr/>
        </p:nvSpPr>
        <p:spPr>
          <a:xfrm>
            <a:off x="381000" y="4648200"/>
            <a:ext cx="8458200" cy="1200329"/>
          </a:xfrm>
          <a:prstGeom prst="rect">
            <a:avLst/>
          </a:prstGeom>
          <a:noFill/>
        </p:spPr>
        <p:txBody>
          <a:bodyPr wrap="square" rtlCol="0">
            <a:spAutoFit/>
          </a:bodyPr>
          <a:lstStyle/>
          <a:p>
            <a:r>
              <a:rPr lang="en-US" sz="2400" dirty="0" smtClean="0"/>
              <a:t>The oceans affect earth’s atmosphere by dissolving carbon dioxide from the atmosphere.  It is believed that Earth’s early climate was probably cooler than it is today.</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458200" cy="461665"/>
          </a:xfrm>
          <a:prstGeom prst="rect">
            <a:avLst/>
          </a:prstGeom>
          <a:noFill/>
        </p:spPr>
        <p:txBody>
          <a:bodyPr wrap="square" rtlCol="0">
            <a:spAutoFit/>
          </a:bodyPr>
          <a:lstStyle/>
          <a:p>
            <a:r>
              <a:rPr lang="en-US" sz="2400" dirty="0" smtClean="0"/>
              <a:t>OBJECTIVES:</a:t>
            </a:r>
          </a:p>
        </p:txBody>
      </p:sp>
      <p:sp>
        <p:nvSpPr>
          <p:cNvPr id="3" name="TextBox 2"/>
          <p:cNvSpPr txBox="1"/>
          <p:nvPr/>
        </p:nvSpPr>
        <p:spPr>
          <a:xfrm>
            <a:off x="381000" y="1295400"/>
            <a:ext cx="8153400" cy="461665"/>
          </a:xfrm>
          <a:prstGeom prst="rect">
            <a:avLst/>
          </a:prstGeom>
          <a:noFill/>
        </p:spPr>
        <p:txBody>
          <a:bodyPr wrap="square" rtlCol="0">
            <a:spAutoFit/>
          </a:bodyPr>
          <a:lstStyle/>
          <a:p>
            <a:r>
              <a:rPr lang="en-US" sz="2400" dirty="0" smtClean="0"/>
              <a:t>Explain the nebular hypothesis of the origin of the solar system</a:t>
            </a:r>
            <a:endParaRPr lang="en-US" sz="2400" dirty="0"/>
          </a:p>
        </p:txBody>
      </p:sp>
      <p:sp>
        <p:nvSpPr>
          <p:cNvPr id="4" name="TextBox 3"/>
          <p:cNvSpPr txBox="1"/>
          <p:nvPr/>
        </p:nvSpPr>
        <p:spPr>
          <a:xfrm>
            <a:off x="381000" y="2209800"/>
            <a:ext cx="8077200" cy="461665"/>
          </a:xfrm>
          <a:prstGeom prst="rect">
            <a:avLst/>
          </a:prstGeom>
          <a:noFill/>
        </p:spPr>
        <p:txBody>
          <a:bodyPr wrap="square" rtlCol="0">
            <a:spAutoFit/>
          </a:bodyPr>
          <a:lstStyle/>
          <a:p>
            <a:r>
              <a:rPr lang="en-US" sz="2400" dirty="0" smtClean="0"/>
              <a:t>Describe how the planets formed</a:t>
            </a:r>
          </a:p>
        </p:txBody>
      </p:sp>
      <p:sp>
        <p:nvSpPr>
          <p:cNvPr id="5" name="TextBox 4"/>
          <p:cNvSpPr txBox="1"/>
          <p:nvPr/>
        </p:nvSpPr>
        <p:spPr>
          <a:xfrm>
            <a:off x="457200" y="3048000"/>
            <a:ext cx="8153400" cy="830997"/>
          </a:xfrm>
          <a:prstGeom prst="rect">
            <a:avLst/>
          </a:prstGeom>
          <a:noFill/>
        </p:spPr>
        <p:txBody>
          <a:bodyPr wrap="square" rtlCol="0">
            <a:spAutoFit/>
          </a:bodyPr>
          <a:lstStyle/>
          <a:p>
            <a:r>
              <a:rPr lang="en-US" sz="2400" dirty="0" smtClean="0"/>
              <a:t>Describe the formation of the land, the atmosphere, and the oceans on Earth.</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09600"/>
            <a:ext cx="8610600" cy="1200329"/>
          </a:xfrm>
          <a:prstGeom prst="rect">
            <a:avLst/>
          </a:prstGeom>
          <a:noFill/>
        </p:spPr>
        <p:txBody>
          <a:bodyPr wrap="square" rtlCol="0">
            <a:spAutoFit/>
          </a:bodyPr>
          <a:lstStyle/>
          <a:p>
            <a:r>
              <a:rPr lang="en-US" sz="2400" dirty="0" smtClean="0"/>
              <a:t>In 1796, the French mathematician, Pierre-Simon, marquis de Laplace, introduced the hypothesis now known as the nebular hypothesis.</a:t>
            </a:r>
            <a:endParaRPr lang="en-US" sz="2400" dirty="0"/>
          </a:p>
        </p:txBody>
      </p:sp>
      <p:sp>
        <p:nvSpPr>
          <p:cNvPr id="3" name="TextBox 2"/>
          <p:cNvSpPr txBox="1"/>
          <p:nvPr/>
        </p:nvSpPr>
        <p:spPr>
          <a:xfrm>
            <a:off x="0" y="2057400"/>
            <a:ext cx="9144000" cy="830997"/>
          </a:xfrm>
          <a:prstGeom prst="rect">
            <a:avLst/>
          </a:prstGeom>
          <a:noFill/>
        </p:spPr>
        <p:txBody>
          <a:bodyPr wrap="square" rtlCol="0">
            <a:spAutoFit/>
          </a:bodyPr>
          <a:lstStyle/>
          <a:p>
            <a:r>
              <a:rPr lang="en-US" sz="2400" dirty="0" smtClean="0"/>
              <a:t>   The hypothesis states that the sun and all the planets condensed at </a:t>
            </a:r>
          </a:p>
          <a:p>
            <a:r>
              <a:rPr lang="en-US" sz="2400" dirty="0"/>
              <a:t> </a:t>
            </a:r>
            <a:r>
              <a:rPr lang="en-US" sz="2400" dirty="0" smtClean="0"/>
              <a:t>  the same time out of a rotating cloud of gas and dust called a nebula.</a:t>
            </a:r>
          </a:p>
        </p:txBody>
      </p:sp>
      <p:pic>
        <p:nvPicPr>
          <p:cNvPr id="5" name="Picture 4" descr="400px-Protoplanetary-disk.jpg"/>
          <p:cNvPicPr>
            <a:picLocks noChangeAspect="1"/>
          </p:cNvPicPr>
          <p:nvPr/>
        </p:nvPicPr>
        <p:blipFill>
          <a:blip r:embed="rId2" cstate="print"/>
          <a:stretch>
            <a:fillRect/>
          </a:stretch>
        </p:blipFill>
        <p:spPr>
          <a:xfrm>
            <a:off x="2057400" y="3505200"/>
            <a:ext cx="5080000" cy="27559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oto disk orion.jpg"/>
          <p:cNvPicPr>
            <a:picLocks noChangeAspect="1"/>
          </p:cNvPicPr>
          <p:nvPr/>
        </p:nvPicPr>
        <p:blipFill>
          <a:blip r:embed="rId2" cstate="print"/>
          <a:stretch>
            <a:fillRect/>
          </a:stretch>
        </p:blipFill>
        <p:spPr>
          <a:xfrm>
            <a:off x="533400" y="2571750"/>
            <a:ext cx="5181600" cy="3886200"/>
          </a:xfrm>
          <a:prstGeom prst="rect">
            <a:avLst/>
          </a:prstGeom>
        </p:spPr>
      </p:pic>
      <p:sp>
        <p:nvSpPr>
          <p:cNvPr id="3" name="TextBox 2"/>
          <p:cNvSpPr txBox="1"/>
          <p:nvPr/>
        </p:nvSpPr>
        <p:spPr>
          <a:xfrm>
            <a:off x="381000" y="533400"/>
            <a:ext cx="8305800" cy="1200329"/>
          </a:xfrm>
          <a:prstGeom prst="rect">
            <a:avLst/>
          </a:prstGeom>
          <a:noFill/>
        </p:spPr>
        <p:txBody>
          <a:bodyPr wrap="square" rtlCol="0">
            <a:spAutoFit/>
          </a:bodyPr>
          <a:lstStyle/>
          <a:p>
            <a:r>
              <a:rPr lang="en-US" sz="2400" dirty="0" smtClean="0"/>
              <a:t>Almost 5 billion years ago, the amount of gravity near one of these clouds increased as a result of a nearby disturbance, possibly a super nova, causing the cloud to spin.</a:t>
            </a:r>
            <a:endParaRPr lang="en-US" sz="2400" dirty="0"/>
          </a:p>
        </p:txBody>
      </p:sp>
      <p:sp>
        <p:nvSpPr>
          <p:cNvPr id="4" name="TextBox 3"/>
          <p:cNvSpPr txBox="1"/>
          <p:nvPr/>
        </p:nvSpPr>
        <p:spPr>
          <a:xfrm>
            <a:off x="6096000" y="2590800"/>
            <a:ext cx="2667000" cy="1569660"/>
          </a:xfrm>
          <a:prstGeom prst="rect">
            <a:avLst/>
          </a:prstGeom>
          <a:noFill/>
        </p:spPr>
        <p:txBody>
          <a:bodyPr wrap="square" rtlCol="0">
            <a:spAutoFit/>
          </a:bodyPr>
          <a:lstStyle/>
          <a:p>
            <a:r>
              <a:rPr lang="en-US" sz="2400" dirty="0" smtClean="0"/>
              <a:t>This is a </a:t>
            </a:r>
            <a:r>
              <a:rPr lang="en-US" sz="2400" dirty="0" err="1" smtClean="0"/>
              <a:t>protostar</a:t>
            </a:r>
            <a:r>
              <a:rPr lang="en-US" sz="2400" dirty="0" smtClean="0"/>
              <a:t> and solar system forming in the Orion Nebula. </a:t>
            </a:r>
            <a:endParaRPr lang="en-US" sz="2400" dirty="0"/>
          </a:p>
        </p:txBody>
      </p:sp>
      <p:cxnSp>
        <p:nvCxnSpPr>
          <p:cNvPr id="6" name="Straight Arrow Connector 5"/>
          <p:cNvCxnSpPr/>
          <p:nvPr/>
        </p:nvCxnSpPr>
        <p:spPr>
          <a:xfrm rot="10800000" flipV="1">
            <a:off x="3962400" y="3810000"/>
            <a:ext cx="2133600" cy="914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ucfusprocessa.jpg"/>
          <p:cNvPicPr>
            <a:picLocks noChangeAspect="1"/>
          </p:cNvPicPr>
          <p:nvPr/>
        </p:nvPicPr>
        <p:blipFill>
          <a:blip r:embed="rId2" cstate="print"/>
          <a:stretch>
            <a:fillRect/>
          </a:stretch>
        </p:blipFill>
        <p:spPr>
          <a:xfrm>
            <a:off x="1544318" y="2438400"/>
            <a:ext cx="6307666" cy="1905000"/>
          </a:xfrm>
          <a:prstGeom prst="rect">
            <a:avLst/>
          </a:prstGeom>
        </p:spPr>
      </p:pic>
      <p:sp>
        <p:nvSpPr>
          <p:cNvPr id="3" name="TextBox 2"/>
          <p:cNvSpPr txBox="1"/>
          <p:nvPr/>
        </p:nvSpPr>
        <p:spPr>
          <a:xfrm>
            <a:off x="381000" y="381000"/>
            <a:ext cx="8305800" cy="830997"/>
          </a:xfrm>
          <a:prstGeom prst="rect">
            <a:avLst/>
          </a:prstGeom>
          <a:noFill/>
        </p:spPr>
        <p:txBody>
          <a:bodyPr wrap="square" rtlCol="0">
            <a:spAutoFit/>
          </a:bodyPr>
          <a:lstStyle/>
          <a:p>
            <a:r>
              <a:rPr lang="en-US" sz="2400" dirty="0" smtClean="0"/>
              <a:t>Gravity increases in the nebula, pulling matter in toward the center.</a:t>
            </a:r>
            <a:endParaRPr lang="en-US" sz="2400" dirty="0"/>
          </a:p>
        </p:txBody>
      </p:sp>
      <p:cxnSp>
        <p:nvCxnSpPr>
          <p:cNvPr id="5" name="Straight Arrow Connector 4"/>
          <p:cNvCxnSpPr/>
          <p:nvPr/>
        </p:nvCxnSpPr>
        <p:spPr>
          <a:xfrm rot="16200000" flipH="1">
            <a:off x="762000" y="1447800"/>
            <a:ext cx="1447800" cy="990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0" y="5638800"/>
            <a:ext cx="9144000" cy="830997"/>
          </a:xfrm>
          <a:prstGeom prst="rect">
            <a:avLst/>
          </a:prstGeom>
          <a:noFill/>
        </p:spPr>
        <p:txBody>
          <a:bodyPr wrap="square" rtlCol="0">
            <a:spAutoFit/>
          </a:bodyPr>
          <a:lstStyle/>
          <a:p>
            <a:r>
              <a:rPr lang="en-US" sz="2400" dirty="0" smtClean="0"/>
              <a:t> Energy from collisions and pressure cause the center of the solar nebula</a:t>
            </a:r>
          </a:p>
          <a:p>
            <a:r>
              <a:rPr lang="en-US" sz="2400" dirty="0" smtClean="0"/>
              <a:t> to become hotter and denser.   </a:t>
            </a:r>
            <a:endParaRPr lang="en-US" sz="2400" dirty="0"/>
          </a:p>
        </p:txBody>
      </p:sp>
      <p:cxnSp>
        <p:nvCxnSpPr>
          <p:cNvPr id="8" name="Straight Arrow Connector 7"/>
          <p:cNvCxnSpPr/>
          <p:nvPr/>
        </p:nvCxnSpPr>
        <p:spPr>
          <a:xfrm rot="5400000" flipH="1" flipV="1">
            <a:off x="3086100" y="4991100"/>
            <a:ext cx="1295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133600" y="1143000"/>
            <a:ext cx="6705600" cy="830997"/>
          </a:xfrm>
          <a:prstGeom prst="rect">
            <a:avLst/>
          </a:prstGeom>
          <a:noFill/>
        </p:spPr>
        <p:txBody>
          <a:bodyPr wrap="square" rtlCol="0">
            <a:spAutoFit/>
          </a:bodyPr>
          <a:lstStyle/>
          <a:p>
            <a:r>
              <a:rPr lang="en-US" sz="2400" dirty="0" smtClean="0"/>
              <a:t>When the temperature at the center reaches 10,000,000° C, hydrogen fusion begins</a:t>
            </a:r>
            <a:endParaRPr lang="en-US" sz="2400" dirty="0"/>
          </a:p>
        </p:txBody>
      </p:sp>
      <p:cxnSp>
        <p:nvCxnSpPr>
          <p:cNvPr id="11" name="Straight Arrow Connector 10"/>
          <p:cNvCxnSpPr>
            <a:stCxn id="9" idx="2"/>
          </p:cNvCxnSpPr>
          <p:nvPr/>
        </p:nvCxnSpPr>
        <p:spPr>
          <a:xfrm rot="16200000" flipH="1">
            <a:off x="5254199" y="2206198"/>
            <a:ext cx="540603"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419600" y="4572000"/>
            <a:ext cx="4343400" cy="830997"/>
          </a:xfrm>
          <a:prstGeom prst="rect">
            <a:avLst/>
          </a:prstGeom>
          <a:noFill/>
        </p:spPr>
        <p:txBody>
          <a:bodyPr wrap="square" rtlCol="0">
            <a:spAutoFit/>
          </a:bodyPr>
          <a:lstStyle/>
          <a:p>
            <a:r>
              <a:rPr lang="en-US" sz="2400" dirty="0" smtClean="0"/>
              <a:t>When fusion begins, a star is born.</a:t>
            </a:r>
            <a:endParaRPr lang="en-US" sz="2400" dirty="0"/>
          </a:p>
        </p:txBody>
      </p:sp>
      <p:cxnSp>
        <p:nvCxnSpPr>
          <p:cNvPr id="14" name="Straight Arrow Connector 13"/>
          <p:cNvCxnSpPr>
            <a:stCxn id="12" idx="0"/>
          </p:cNvCxnSpPr>
          <p:nvPr/>
        </p:nvCxnSpPr>
        <p:spPr>
          <a:xfrm rot="5400000" flipH="1" flipV="1">
            <a:off x="6343650" y="3981450"/>
            <a:ext cx="838200" cy="342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0" presetClass="exit" presetSubtype="0" fill="hold" grpId="1" nodeType="withEffect">
                                  <p:stCondLst>
                                    <p:cond delay="0"/>
                                  </p:stCondLst>
                                  <p:childTnLst>
                                    <p:animEffect transition="out" filter="fade">
                                      <p:cBhvr>
                                        <p:cTn id="16" dur="2000"/>
                                        <p:tgtEl>
                                          <p:spTgt spid="3"/>
                                        </p:tgtEl>
                                      </p:cBhvr>
                                    </p:animEffect>
                                    <p:set>
                                      <p:cBhvr>
                                        <p:cTn id="17" dur="1" fill="hold">
                                          <p:stCondLst>
                                            <p:cond delay="1999"/>
                                          </p:stCondLst>
                                        </p:cTn>
                                        <p:tgtEl>
                                          <p:spTgt spid="3"/>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2000"/>
                                        <p:tgtEl>
                                          <p:spTgt spid="5"/>
                                        </p:tgtEl>
                                      </p:cBhvr>
                                    </p:animEffect>
                                    <p:set>
                                      <p:cBhvr>
                                        <p:cTn id="20" dur="1" fill="hold">
                                          <p:stCondLst>
                                            <p:cond delay="199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0" presetClass="exit" presetSubtype="0" fill="hold" grpId="1" nodeType="withEffect">
                                  <p:stCondLst>
                                    <p:cond delay="0"/>
                                  </p:stCondLst>
                                  <p:childTnLst>
                                    <p:animEffect transition="out" filter="fade">
                                      <p:cBhvr>
                                        <p:cTn id="28" dur="2000"/>
                                        <p:tgtEl>
                                          <p:spTgt spid="6"/>
                                        </p:tgtEl>
                                      </p:cBhvr>
                                    </p:animEffect>
                                    <p:set>
                                      <p:cBhvr>
                                        <p:cTn id="29" dur="1" fill="hold">
                                          <p:stCondLst>
                                            <p:cond delay="1999"/>
                                          </p:stCondLst>
                                        </p:cTn>
                                        <p:tgtEl>
                                          <p:spTgt spid="6"/>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0" presetClass="exit" presetSubtype="0" fill="hold" grpId="1" nodeType="withEffect">
                                  <p:stCondLst>
                                    <p:cond delay="0"/>
                                  </p:stCondLst>
                                  <p:childTnLst>
                                    <p:animEffect transition="out" filter="fade">
                                      <p:cBhvr>
                                        <p:cTn id="40" dur="2000"/>
                                        <p:tgtEl>
                                          <p:spTgt spid="9"/>
                                        </p:tgtEl>
                                      </p:cBhvr>
                                    </p:animEffect>
                                    <p:set>
                                      <p:cBhvr>
                                        <p:cTn id="41" dur="1" fill="hold">
                                          <p:stCondLst>
                                            <p:cond delay="1999"/>
                                          </p:stCondLst>
                                        </p:cTn>
                                        <p:tgtEl>
                                          <p:spTgt spid="9"/>
                                        </p:tgtEl>
                                        <p:attrNameLst>
                                          <p:attrName>style.visibility</p:attrName>
                                        </p:attrNameLst>
                                      </p:cBhvr>
                                      <p:to>
                                        <p:strVal val="hidden"/>
                                      </p:to>
                                    </p:set>
                                  </p:childTnLst>
                                </p:cTn>
                              </p:par>
                              <p:par>
                                <p:cTn id="42" presetID="10" presetClass="exit" presetSubtype="0" fill="hold" nodeType="withEffect">
                                  <p:stCondLst>
                                    <p:cond delay="0"/>
                                  </p:stCondLst>
                                  <p:childTnLst>
                                    <p:animEffect transition="out" filter="fade">
                                      <p:cBhvr>
                                        <p:cTn id="43" dur="2000"/>
                                        <p:tgtEl>
                                          <p:spTgt spid="11"/>
                                        </p:tgtEl>
                                      </p:cBhvr>
                                    </p:animEffect>
                                    <p:set>
                                      <p:cBhvr>
                                        <p:cTn id="44" dur="1" fill="hold">
                                          <p:stCondLst>
                                            <p:cond delay="1999"/>
                                          </p:stCondLst>
                                        </p:cTn>
                                        <p:tgtEl>
                                          <p:spTgt spid="11"/>
                                        </p:tgtEl>
                                        <p:attrNameLst>
                                          <p:attrName>style.visibility</p:attrName>
                                        </p:attrNameLst>
                                      </p:cBhvr>
                                      <p:to>
                                        <p:strVal val="hidden"/>
                                      </p:to>
                                    </p:set>
                                  </p:childTnLst>
                                </p:cTn>
                              </p:par>
                              <p:par>
                                <p:cTn id="45" presetID="1" presetClass="entr" presetSubtype="0"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6" grpId="0"/>
      <p:bldP spid="6" grpId="1"/>
      <p:bldP spid="9" grpId="0"/>
      <p:bldP spid="9" grpId="1"/>
      <p:bldP spid="12" grpId="0"/>
      <p:bldP spid="1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olar theory.jpg"/>
          <p:cNvPicPr>
            <a:picLocks noChangeAspect="1"/>
          </p:cNvPicPr>
          <p:nvPr/>
        </p:nvPicPr>
        <p:blipFill>
          <a:blip r:embed="rId2" cstate="print"/>
          <a:stretch>
            <a:fillRect/>
          </a:stretch>
        </p:blipFill>
        <p:spPr>
          <a:xfrm>
            <a:off x="3578225" y="381000"/>
            <a:ext cx="5565775" cy="5334239"/>
          </a:xfrm>
          <a:prstGeom prst="rect">
            <a:avLst/>
          </a:prstGeom>
        </p:spPr>
      </p:pic>
      <p:sp>
        <p:nvSpPr>
          <p:cNvPr id="3" name="TextBox 2"/>
          <p:cNvSpPr txBox="1"/>
          <p:nvPr/>
        </p:nvSpPr>
        <p:spPr>
          <a:xfrm>
            <a:off x="152400" y="304800"/>
            <a:ext cx="3429000" cy="1569660"/>
          </a:xfrm>
          <a:prstGeom prst="rect">
            <a:avLst/>
          </a:prstGeom>
          <a:noFill/>
        </p:spPr>
        <p:txBody>
          <a:bodyPr wrap="square" rtlCol="0">
            <a:spAutoFit/>
          </a:bodyPr>
          <a:lstStyle/>
          <a:p>
            <a:r>
              <a:rPr lang="en-US" sz="2400" dirty="0" smtClean="0"/>
              <a:t>As the sun formed at the center, the planets were forming in the outer regions.  Fig. b</a:t>
            </a:r>
            <a:endParaRPr lang="en-US" sz="2400" dirty="0"/>
          </a:p>
        </p:txBody>
      </p:sp>
      <p:sp>
        <p:nvSpPr>
          <p:cNvPr id="4" name="TextBox 3"/>
          <p:cNvSpPr txBox="1"/>
          <p:nvPr/>
        </p:nvSpPr>
        <p:spPr>
          <a:xfrm>
            <a:off x="152400" y="1981200"/>
            <a:ext cx="3276600" cy="2308324"/>
          </a:xfrm>
          <a:prstGeom prst="rect">
            <a:avLst/>
          </a:prstGeom>
          <a:noFill/>
        </p:spPr>
        <p:txBody>
          <a:bodyPr wrap="square" rtlCol="0">
            <a:spAutoFit/>
          </a:bodyPr>
          <a:lstStyle/>
          <a:p>
            <a:r>
              <a:rPr lang="en-US" sz="2400" dirty="0" smtClean="0"/>
              <a:t>Small bodies from which the planets originated, called </a:t>
            </a:r>
            <a:r>
              <a:rPr lang="en-US" sz="2400" dirty="0" err="1" smtClean="0"/>
              <a:t>planetesimals</a:t>
            </a:r>
            <a:r>
              <a:rPr lang="en-US" sz="2400" dirty="0" smtClean="0"/>
              <a:t>, collide and become larger bodies called </a:t>
            </a:r>
            <a:r>
              <a:rPr lang="en-US" sz="2400" dirty="0" err="1" smtClean="0"/>
              <a:t>protoplanets</a:t>
            </a:r>
            <a:r>
              <a:rPr lang="en-US" sz="2400" dirty="0" smtClean="0"/>
              <a:t>.</a:t>
            </a:r>
            <a:endParaRPr lang="en-US" sz="2400" dirty="0"/>
          </a:p>
        </p:txBody>
      </p:sp>
      <p:sp>
        <p:nvSpPr>
          <p:cNvPr id="5" name="TextBox 4"/>
          <p:cNvSpPr txBox="1"/>
          <p:nvPr/>
        </p:nvSpPr>
        <p:spPr>
          <a:xfrm>
            <a:off x="152400" y="4419600"/>
            <a:ext cx="3810000" cy="1938992"/>
          </a:xfrm>
          <a:prstGeom prst="rect">
            <a:avLst/>
          </a:prstGeom>
          <a:noFill/>
        </p:spPr>
        <p:txBody>
          <a:bodyPr wrap="square" rtlCol="0">
            <a:spAutoFit/>
          </a:bodyPr>
          <a:lstStyle/>
          <a:p>
            <a:r>
              <a:rPr lang="en-US" sz="2400" dirty="0" smtClean="0"/>
              <a:t>The </a:t>
            </a:r>
            <a:r>
              <a:rPr lang="en-US" sz="2400" dirty="0" err="1" smtClean="0"/>
              <a:t>protoplanets</a:t>
            </a:r>
            <a:r>
              <a:rPr lang="en-US" sz="2400" dirty="0" smtClean="0"/>
              <a:t> eventually became larger and condensed to form the planets and moons that orbit the planets.  Fig. c</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830997"/>
          </a:xfrm>
          <a:prstGeom prst="rect">
            <a:avLst/>
          </a:prstGeom>
          <a:noFill/>
        </p:spPr>
        <p:txBody>
          <a:bodyPr wrap="square" rtlCol="0">
            <a:spAutoFit/>
          </a:bodyPr>
          <a:lstStyle/>
          <a:p>
            <a:r>
              <a:rPr lang="en-US" sz="2400" dirty="0" smtClean="0"/>
              <a:t>The features of a developing planet depend on the distance between the planet and the developing star.</a:t>
            </a:r>
            <a:endParaRPr lang="en-US" sz="2400" dirty="0"/>
          </a:p>
        </p:txBody>
      </p:sp>
      <p:sp>
        <p:nvSpPr>
          <p:cNvPr id="3" name="TextBox 2"/>
          <p:cNvSpPr txBox="1"/>
          <p:nvPr/>
        </p:nvSpPr>
        <p:spPr>
          <a:xfrm>
            <a:off x="228600" y="1219200"/>
            <a:ext cx="8153400" cy="1569660"/>
          </a:xfrm>
          <a:prstGeom prst="rect">
            <a:avLst/>
          </a:prstGeom>
          <a:noFill/>
        </p:spPr>
        <p:txBody>
          <a:bodyPr wrap="square" rtlCol="0">
            <a:spAutoFit/>
          </a:bodyPr>
          <a:lstStyle/>
          <a:p>
            <a:r>
              <a:rPr lang="en-US" sz="2400" dirty="0" smtClean="0"/>
              <a:t>Mercury, Venus, Earth and Mars all formed close to the sun.  They contained large percentages of heavy elements such as iron and nickel.</a:t>
            </a:r>
          </a:p>
          <a:p>
            <a:endParaRPr lang="en-US" sz="2400" dirty="0"/>
          </a:p>
        </p:txBody>
      </p:sp>
      <p:sp>
        <p:nvSpPr>
          <p:cNvPr id="4" name="TextBox 3"/>
          <p:cNvSpPr txBox="1"/>
          <p:nvPr/>
        </p:nvSpPr>
        <p:spPr>
          <a:xfrm>
            <a:off x="228600" y="2438400"/>
            <a:ext cx="8534400" cy="1200329"/>
          </a:xfrm>
          <a:prstGeom prst="rect">
            <a:avLst/>
          </a:prstGeom>
          <a:noFill/>
        </p:spPr>
        <p:txBody>
          <a:bodyPr wrap="square" rtlCol="0">
            <a:spAutoFit/>
          </a:bodyPr>
          <a:lstStyle/>
          <a:p>
            <a:r>
              <a:rPr lang="en-US" sz="2400" dirty="0" smtClean="0"/>
              <a:t>These planets lost their less dense gases because of the temperatures close to the sun, the planets did not have enough gravity to hold the gases.</a:t>
            </a:r>
            <a:endParaRPr lang="en-US" sz="2400" dirty="0"/>
          </a:p>
        </p:txBody>
      </p:sp>
      <p:sp>
        <p:nvSpPr>
          <p:cNvPr id="5" name="TextBox 4"/>
          <p:cNvSpPr txBox="1"/>
          <p:nvPr/>
        </p:nvSpPr>
        <p:spPr>
          <a:xfrm>
            <a:off x="228600" y="3810000"/>
            <a:ext cx="8382000" cy="830997"/>
          </a:xfrm>
          <a:prstGeom prst="rect">
            <a:avLst/>
          </a:prstGeom>
          <a:noFill/>
        </p:spPr>
        <p:txBody>
          <a:bodyPr wrap="square" rtlCol="0">
            <a:spAutoFit/>
          </a:bodyPr>
          <a:lstStyle/>
          <a:p>
            <a:r>
              <a:rPr lang="en-US" sz="2400" dirty="0" smtClean="0"/>
              <a:t>Today the inner planets all have solid surfaces that are similar to that of Earth.</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830997"/>
          </a:xfrm>
          <a:prstGeom prst="rect">
            <a:avLst/>
          </a:prstGeom>
          <a:noFill/>
        </p:spPr>
        <p:txBody>
          <a:bodyPr wrap="square" rtlCol="0">
            <a:spAutoFit/>
          </a:bodyPr>
          <a:lstStyle/>
          <a:p>
            <a:r>
              <a:rPr lang="en-US" sz="2400" dirty="0" smtClean="0"/>
              <a:t>The next four </a:t>
            </a:r>
            <a:r>
              <a:rPr lang="en-US" sz="2400" dirty="0" err="1" smtClean="0"/>
              <a:t>protoplanets</a:t>
            </a:r>
            <a:r>
              <a:rPr lang="en-US" sz="2400" dirty="0" smtClean="0"/>
              <a:t> became the outer planets Jupiter, Saturn, Uranus and Neptune.  </a:t>
            </a:r>
            <a:endParaRPr lang="en-US" sz="2400" dirty="0"/>
          </a:p>
        </p:txBody>
      </p:sp>
      <p:sp>
        <p:nvSpPr>
          <p:cNvPr id="3" name="TextBox 2"/>
          <p:cNvSpPr txBox="1"/>
          <p:nvPr/>
        </p:nvSpPr>
        <p:spPr>
          <a:xfrm>
            <a:off x="228600" y="1295400"/>
            <a:ext cx="8382000" cy="1200329"/>
          </a:xfrm>
          <a:prstGeom prst="rect">
            <a:avLst/>
          </a:prstGeom>
          <a:noFill/>
        </p:spPr>
        <p:txBody>
          <a:bodyPr wrap="square" rtlCol="0">
            <a:spAutoFit/>
          </a:bodyPr>
          <a:lstStyle/>
          <a:p>
            <a:r>
              <a:rPr lang="en-US" sz="2400" dirty="0" smtClean="0"/>
              <a:t>These planets formed in the colder regions of the solar nebula far from the sun.  At first thick layers of ice surrounded small cores of heavy elements.</a:t>
            </a:r>
            <a:endParaRPr lang="en-US" sz="2400" dirty="0"/>
          </a:p>
        </p:txBody>
      </p:sp>
      <p:sp>
        <p:nvSpPr>
          <p:cNvPr id="4" name="TextBox 3"/>
          <p:cNvSpPr txBox="1"/>
          <p:nvPr/>
        </p:nvSpPr>
        <p:spPr>
          <a:xfrm>
            <a:off x="228600" y="2819400"/>
            <a:ext cx="8458200" cy="830997"/>
          </a:xfrm>
          <a:prstGeom prst="rect">
            <a:avLst/>
          </a:prstGeom>
          <a:noFill/>
        </p:spPr>
        <p:txBody>
          <a:bodyPr wrap="square" rtlCol="0">
            <a:spAutoFit/>
          </a:bodyPr>
          <a:lstStyle/>
          <a:p>
            <a:r>
              <a:rPr lang="en-US" sz="2400" dirty="0" smtClean="0"/>
              <a:t>Because of the intense heat and pressure in the planets interiors, the ices melted to form layers of liquids and gases.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458200" cy="830997"/>
          </a:xfrm>
          <a:prstGeom prst="rect">
            <a:avLst/>
          </a:prstGeom>
          <a:noFill/>
        </p:spPr>
        <p:txBody>
          <a:bodyPr wrap="square" rtlCol="0">
            <a:spAutoFit/>
          </a:bodyPr>
          <a:lstStyle/>
          <a:p>
            <a:r>
              <a:rPr lang="en-US" sz="2400" dirty="0" smtClean="0"/>
              <a:t>When Earth first formed, it was very hot.  Three sources of energy contributed to the high temperature on the new planet.</a:t>
            </a:r>
            <a:endParaRPr lang="en-US" sz="2400" dirty="0"/>
          </a:p>
        </p:txBody>
      </p:sp>
      <p:sp>
        <p:nvSpPr>
          <p:cNvPr id="3" name="TextBox 2"/>
          <p:cNvSpPr txBox="1"/>
          <p:nvPr/>
        </p:nvSpPr>
        <p:spPr>
          <a:xfrm>
            <a:off x="304800" y="1295400"/>
            <a:ext cx="8458200" cy="830997"/>
          </a:xfrm>
          <a:prstGeom prst="rect">
            <a:avLst/>
          </a:prstGeom>
          <a:noFill/>
        </p:spPr>
        <p:txBody>
          <a:bodyPr wrap="square" rtlCol="0">
            <a:spAutoFit/>
          </a:bodyPr>
          <a:lstStyle/>
          <a:p>
            <a:r>
              <a:rPr lang="en-US" sz="2400" dirty="0" smtClean="0"/>
              <a:t>First, much of the energy was produced when the </a:t>
            </a:r>
            <a:r>
              <a:rPr lang="en-US" sz="2400" dirty="0" err="1" smtClean="0"/>
              <a:t>planetesimals</a:t>
            </a:r>
            <a:r>
              <a:rPr lang="en-US" sz="2400" dirty="0" smtClean="0"/>
              <a:t> that formed the planet collided with each other.</a:t>
            </a:r>
            <a:endParaRPr lang="en-US" sz="2400" dirty="0"/>
          </a:p>
        </p:txBody>
      </p:sp>
      <p:sp>
        <p:nvSpPr>
          <p:cNvPr id="4" name="TextBox 3"/>
          <p:cNvSpPr txBox="1"/>
          <p:nvPr/>
        </p:nvSpPr>
        <p:spPr>
          <a:xfrm>
            <a:off x="304800" y="2514600"/>
            <a:ext cx="8534400" cy="830997"/>
          </a:xfrm>
          <a:prstGeom prst="rect">
            <a:avLst/>
          </a:prstGeom>
          <a:noFill/>
        </p:spPr>
        <p:txBody>
          <a:bodyPr wrap="square" rtlCol="0">
            <a:spAutoFit/>
          </a:bodyPr>
          <a:lstStyle/>
          <a:p>
            <a:r>
              <a:rPr lang="en-US" sz="2400" dirty="0" smtClean="0"/>
              <a:t>Second, the increasing weight of Earth’s outer layers compressed the inner layers which generated more energy.</a:t>
            </a:r>
            <a:endParaRPr lang="en-US" sz="2400" dirty="0"/>
          </a:p>
        </p:txBody>
      </p:sp>
      <p:sp>
        <p:nvSpPr>
          <p:cNvPr id="5" name="TextBox 4"/>
          <p:cNvSpPr txBox="1"/>
          <p:nvPr/>
        </p:nvSpPr>
        <p:spPr>
          <a:xfrm>
            <a:off x="304800" y="3429000"/>
            <a:ext cx="8534400" cy="1569660"/>
          </a:xfrm>
          <a:prstGeom prst="rect">
            <a:avLst/>
          </a:prstGeom>
          <a:noFill/>
        </p:spPr>
        <p:txBody>
          <a:bodyPr wrap="square" rtlCol="0">
            <a:spAutoFit/>
          </a:bodyPr>
          <a:lstStyle/>
          <a:p>
            <a:r>
              <a:rPr lang="en-US" sz="2400" dirty="0" smtClean="0"/>
              <a:t>Third, radioactive materials that emit high-energy particles were very abundant when Earth formed.  When surrounding rocks absorbed these particle, the particles motion led to higher temperatures.</a:t>
            </a:r>
            <a:endParaRPr lang="en-US" sz="2400" dirty="0"/>
          </a:p>
        </p:txBody>
      </p:sp>
      <p:sp>
        <p:nvSpPr>
          <p:cNvPr id="6" name="TextBox 5"/>
          <p:cNvSpPr txBox="1"/>
          <p:nvPr/>
        </p:nvSpPr>
        <p:spPr>
          <a:xfrm>
            <a:off x="228600" y="5105400"/>
            <a:ext cx="8534400" cy="1200329"/>
          </a:xfrm>
          <a:prstGeom prst="rect">
            <a:avLst/>
          </a:prstGeom>
          <a:noFill/>
        </p:spPr>
        <p:txBody>
          <a:bodyPr wrap="square" rtlCol="0">
            <a:spAutoFit/>
          </a:bodyPr>
          <a:lstStyle/>
          <a:p>
            <a:r>
              <a:rPr lang="en-US" sz="2400" dirty="0" smtClean="0"/>
              <a:t>As denser materials sank to the center and less dense rose to the top, the earth formed three distinct layers in a process called differentiation.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TotalTime>
  <Words>760</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win7</cp:lastModifiedBy>
  <cp:revision>26</cp:revision>
  <dcterms:created xsi:type="dcterms:W3CDTF">2008-11-05T15:36:18Z</dcterms:created>
  <dcterms:modified xsi:type="dcterms:W3CDTF">2013-06-05T20:34:24Z</dcterms:modified>
</cp:coreProperties>
</file>