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7" r:id="rId4"/>
    <p:sldId id="267" r:id="rId5"/>
    <p:sldId id="259" r:id="rId6"/>
    <p:sldId id="266" r:id="rId7"/>
    <p:sldId id="268" r:id="rId8"/>
    <p:sldId id="260" r:id="rId9"/>
    <p:sldId id="261" r:id="rId10"/>
    <p:sldId id="262" r:id="rId11"/>
    <p:sldId id="269" r:id="rId12"/>
    <p:sldId id="265" r:id="rId13"/>
    <p:sldId id="270"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61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DC65C-89E3-428F-A74A-DAE7FEB1F33B}" type="datetimeFigureOut">
              <a:rPr lang="en-US" smtClean="0"/>
              <a:pPr/>
              <a:t>5/22/2012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8C2EBF-4E6D-4F58-8D3A-D946398DE2AC}" type="slidenum">
              <a:rPr lang="en-US" smtClean="0"/>
              <a:pPr/>
              <a:t>‹#›</a:t>
            </a:fld>
            <a:endParaRPr lang="en-US"/>
          </a:p>
        </p:txBody>
      </p:sp>
    </p:spTree>
    <p:extLst>
      <p:ext uri="{BB962C8B-B14F-4D97-AF65-F5344CB8AC3E}">
        <p14:creationId xmlns:p14="http://schemas.microsoft.com/office/powerpoint/2010/main" xmlns="" val="3587852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99103D-A16E-4D04-8D30-60FABE451B77}"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9103D-A16E-4D04-8D30-60FABE451B77}"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9103D-A16E-4D04-8D30-60FABE451B77}"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9103D-A16E-4D04-8D30-60FABE451B77}"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9103D-A16E-4D04-8D30-60FABE451B77}" type="datetimeFigureOut">
              <a:rPr lang="en-US" smtClean="0"/>
              <a:pPr/>
              <a:t>5/22/2012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99103D-A16E-4D04-8D30-60FABE451B77}" type="datetimeFigureOut">
              <a:rPr lang="en-US" smtClean="0"/>
              <a:pPr/>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99103D-A16E-4D04-8D30-60FABE451B77}" type="datetimeFigureOut">
              <a:rPr lang="en-US" smtClean="0"/>
              <a:pPr/>
              <a:t>5/22/2012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9103D-A16E-4D04-8D30-60FABE451B77}" type="datetimeFigureOut">
              <a:rPr lang="en-US" smtClean="0"/>
              <a:pPr/>
              <a:t>5/22/2012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9103D-A16E-4D04-8D30-60FABE451B77}" type="datetimeFigureOut">
              <a:rPr lang="en-US" smtClean="0"/>
              <a:pPr/>
              <a:t>5/22/2012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9103D-A16E-4D04-8D30-60FABE451B77}" type="datetimeFigureOut">
              <a:rPr lang="en-US" smtClean="0"/>
              <a:pPr/>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9103D-A16E-4D04-8D30-60FABE451B77}" type="datetimeFigureOut">
              <a:rPr lang="en-US" smtClean="0"/>
              <a:pPr/>
              <a:t>5/22/2012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75E546-A53A-4A96-BE61-1482F72108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9103D-A16E-4D04-8D30-60FABE451B77}" type="datetimeFigureOut">
              <a:rPr lang="en-US" smtClean="0"/>
              <a:pPr/>
              <a:t>5/22/2012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75E546-A53A-4A96-BE61-1482F72108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ars.bmp"/>
          <p:cNvPicPr>
            <a:picLocks noChangeAspect="1"/>
          </p:cNvPicPr>
          <p:nvPr/>
        </p:nvPicPr>
        <p:blipFill>
          <a:blip r:embed="rId2" cstate="print"/>
          <a:stretch>
            <a:fillRect/>
          </a:stretch>
        </p:blipFill>
        <p:spPr>
          <a:xfrm>
            <a:off x="0" y="4414"/>
            <a:ext cx="9144000" cy="6849172"/>
          </a:xfrm>
          <a:prstGeom prst="rect">
            <a:avLst/>
          </a:prstGeom>
        </p:spPr>
      </p:pic>
      <p:sp>
        <p:nvSpPr>
          <p:cNvPr id="5" name="TextBox 4"/>
          <p:cNvSpPr txBox="1"/>
          <p:nvPr/>
        </p:nvSpPr>
        <p:spPr>
          <a:xfrm>
            <a:off x="1143000" y="1752600"/>
            <a:ext cx="6858000" cy="769441"/>
          </a:xfrm>
          <a:prstGeom prst="rect">
            <a:avLst/>
          </a:prstGeom>
          <a:noFill/>
        </p:spPr>
        <p:txBody>
          <a:bodyPr wrap="square" rtlCol="0">
            <a:spAutoFit/>
          </a:bodyPr>
          <a:lstStyle/>
          <a:p>
            <a:pPr algn="ctr"/>
            <a:r>
              <a:rPr lang="en-US" sz="4400" dirty="0" smtClean="0">
                <a:solidFill>
                  <a:schemeClr val="bg1"/>
                </a:solidFill>
              </a:rPr>
              <a:t>CHARACTERISTICS OF STARS</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9600" y="228600"/>
            <a:ext cx="7162800" cy="4345432"/>
          </a:xfrm>
          <a:prstGeom prst="rect">
            <a:avLst/>
          </a:prstGeom>
        </p:spPr>
      </p:pic>
      <p:sp>
        <p:nvSpPr>
          <p:cNvPr id="4" name="TextBox 3"/>
          <p:cNvSpPr txBox="1"/>
          <p:nvPr/>
        </p:nvSpPr>
        <p:spPr>
          <a:xfrm>
            <a:off x="304800" y="4608668"/>
            <a:ext cx="8610600" cy="1569660"/>
          </a:xfrm>
          <a:prstGeom prst="rect">
            <a:avLst/>
          </a:prstGeom>
          <a:noFill/>
        </p:spPr>
        <p:txBody>
          <a:bodyPr wrap="square" rtlCol="0">
            <a:spAutoFit/>
          </a:bodyPr>
          <a:lstStyle/>
          <a:p>
            <a:r>
              <a:rPr lang="en-US" sz="2400" dirty="0" smtClean="0"/>
              <a:t>Stars are classified on the H-R diagram according to their luminosity (absolute magnitude) and surface temperature.  The graph is named for </a:t>
            </a:r>
            <a:r>
              <a:rPr lang="en-US" sz="2400" dirty="0" err="1" smtClean="0"/>
              <a:t>Ejnar</a:t>
            </a:r>
            <a:r>
              <a:rPr lang="en-US" sz="2400" dirty="0" smtClean="0"/>
              <a:t> </a:t>
            </a:r>
            <a:r>
              <a:rPr lang="en-US" sz="2400" dirty="0" err="1" smtClean="0"/>
              <a:t>Hertzsprung</a:t>
            </a:r>
            <a:r>
              <a:rPr lang="en-US" sz="2400" dirty="0" smtClean="0"/>
              <a:t> and Henry Russell, the astronomers who discovered the pattern nearly 100 years ago.</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3400" y="355666"/>
            <a:ext cx="6096000" cy="6284536"/>
          </a:xfrm>
          <a:prstGeom prst="rect">
            <a:avLst/>
          </a:prstGeom>
        </p:spPr>
      </p:pic>
      <p:sp>
        <p:nvSpPr>
          <p:cNvPr id="3" name="TextBox 2"/>
          <p:cNvSpPr txBox="1"/>
          <p:nvPr/>
        </p:nvSpPr>
        <p:spPr>
          <a:xfrm>
            <a:off x="6629400" y="3962400"/>
            <a:ext cx="2209800" cy="461665"/>
          </a:xfrm>
          <a:prstGeom prst="rect">
            <a:avLst/>
          </a:prstGeom>
          <a:noFill/>
        </p:spPr>
        <p:txBody>
          <a:bodyPr wrap="square" rtlCol="0">
            <a:spAutoFit/>
          </a:bodyPr>
          <a:lstStyle/>
          <a:p>
            <a:r>
              <a:rPr lang="en-US" sz="2400" dirty="0" smtClean="0"/>
              <a:t>Main sequence</a:t>
            </a:r>
            <a:endParaRPr lang="en-US" sz="2400" dirty="0"/>
          </a:p>
        </p:txBody>
      </p:sp>
      <p:sp>
        <p:nvSpPr>
          <p:cNvPr id="4" name="TextBox 3"/>
          <p:cNvSpPr txBox="1"/>
          <p:nvPr/>
        </p:nvSpPr>
        <p:spPr>
          <a:xfrm>
            <a:off x="6664036" y="2438400"/>
            <a:ext cx="2362200" cy="461665"/>
          </a:xfrm>
          <a:prstGeom prst="rect">
            <a:avLst/>
          </a:prstGeom>
          <a:noFill/>
        </p:spPr>
        <p:txBody>
          <a:bodyPr wrap="square" rtlCol="0">
            <a:spAutoFit/>
          </a:bodyPr>
          <a:lstStyle/>
          <a:p>
            <a:r>
              <a:rPr lang="en-US" sz="2400" dirty="0" smtClean="0"/>
              <a:t>Giants</a:t>
            </a:r>
            <a:endParaRPr lang="en-US" sz="2400" dirty="0"/>
          </a:p>
        </p:txBody>
      </p:sp>
      <p:sp>
        <p:nvSpPr>
          <p:cNvPr id="5" name="TextBox 4"/>
          <p:cNvSpPr txBox="1"/>
          <p:nvPr/>
        </p:nvSpPr>
        <p:spPr>
          <a:xfrm>
            <a:off x="6664036" y="762000"/>
            <a:ext cx="2362200" cy="461665"/>
          </a:xfrm>
          <a:prstGeom prst="rect">
            <a:avLst/>
          </a:prstGeom>
          <a:noFill/>
        </p:spPr>
        <p:txBody>
          <a:bodyPr wrap="square" rtlCol="0">
            <a:spAutoFit/>
          </a:bodyPr>
          <a:lstStyle/>
          <a:p>
            <a:r>
              <a:rPr lang="en-US" sz="2400" dirty="0" err="1" smtClean="0"/>
              <a:t>Supergiants</a:t>
            </a:r>
            <a:endParaRPr lang="en-US" sz="2400" dirty="0"/>
          </a:p>
        </p:txBody>
      </p:sp>
      <p:sp>
        <p:nvSpPr>
          <p:cNvPr id="6" name="TextBox 5"/>
          <p:cNvSpPr txBox="1"/>
          <p:nvPr/>
        </p:nvSpPr>
        <p:spPr>
          <a:xfrm>
            <a:off x="6629400" y="5562599"/>
            <a:ext cx="2209800" cy="461665"/>
          </a:xfrm>
          <a:prstGeom prst="rect">
            <a:avLst/>
          </a:prstGeom>
          <a:noFill/>
        </p:spPr>
        <p:txBody>
          <a:bodyPr wrap="square" rtlCol="0">
            <a:spAutoFit/>
          </a:bodyPr>
          <a:lstStyle/>
          <a:p>
            <a:r>
              <a:rPr lang="en-US" sz="2400" dirty="0" smtClean="0"/>
              <a:t>Dwarfs</a:t>
            </a:r>
            <a:endParaRPr lang="en-US" sz="2400" dirty="0"/>
          </a:p>
        </p:txBody>
      </p:sp>
    </p:spTree>
    <p:extLst>
      <p:ext uri="{BB962C8B-B14F-4D97-AF65-F5344CB8AC3E}">
        <p14:creationId xmlns:p14="http://schemas.microsoft.com/office/powerpoint/2010/main" xmlns="" val="3613004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bula.bmp"/>
          <p:cNvPicPr>
            <a:picLocks noChangeAspect="1"/>
          </p:cNvPicPr>
          <p:nvPr/>
        </p:nvPicPr>
        <p:blipFill>
          <a:blip r:embed="rId2" cstate="print"/>
          <a:stretch>
            <a:fillRect/>
          </a:stretch>
        </p:blipFill>
        <p:spPr>
          <a:xfrm>
            <a:off x="228600" y="228600"/>
            <a:ext cx="4581390" cy="4520576"/>
          </a:xfrm>
          <a:prstGeom prst="rect">
            <a:avLst/>
          </a:prstGeom>
        </p:spPr>
      </p:pic>
      <p:sp>
        <p:nvSpPr>
          <p:cNvPr id="3" name="TextBox 2"/>
          <p:cNvSpPr txBox="1"/>
          <p:nvPr/>
        </p:nvSpPr>
        <p:spPr>
          <a:xfrm>
            <a:off x="5181600" y="381000"/>
            <a:ext cx="3657600" cy="1569660"/>
          </a:xfrm>
          <a:prstGeom prst="rect">
            <a:avLst/>
          </a:prstGeom>
          <a:noFill/>
        </p:spPr>
        <p:txBody>
          <a:bodyPr wrap="square" rtlCol="0">
            <a:spAutoFit/>
          </a:bodyPr>
          <a:lstStyle/>
          <a:p>
            <a:r>
              <a:rPr lang="en-US" sz="2400" dirty="0" smtClean="0"/>
              <a:t>This is the Eagle Nebula.  A nebula is a cloud of dust and gas from which stars are born.</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59460"/>
            <a:ext cx="8998418" cy="6041340"/>
          </a:xfrm>
          <a:prstGeom prst="rect">
            <a:avLst/>
          </a:prstGeom>
        </p:spPr>
      </p:pic>
    </p:spTree>
    <p:extLst>
      <p:ext uri="{BB962C8B-B14F-4D97-AF65-F5344CB8AC3E}">
        <p14:creationId xmlns:p14="http://schemas.microsoft.com/office/powerpoint/2010/main" xmlns="" val="247358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fe cycle.jpg"/>
          <p:cNvPicPr>
            <a:picLocks noChangeAspect="1"/>
          </p:cNvPicPr>
          <p:nvPr/>
        </p:nvPicPr>
        <p:blipFill>
          <a:blip r:embed="rId2" cstate="print"/>
          <a:stretch>
            <a:fillRect/>
          </a:stretch>
        </p:blipFill>
        <p:spPr>
          <a:xfrm>
            <a:off x="193964" y="152400"/>
            <a:ext cx="7619999" cy="5006642"/>
          </a:xfrm>
          <a:prstGeom prst="rect">
            <a:avLst/>
          </a:prstGeom>
        </p:spPr>
      </p:pic>
      <p:sp>
        <p:nvSpPr>
          <p:cNvPr id="3" name="TextBox 2"/>
          <p:cNvSpPr txBox="1"/>
          <p:nvPr/>
        </p:nvSpPr>
        <p:spPr>
          <a:xfrm>
            <a:off x="193964" y="5410200"/>
            <a:ext cx="8569036" cy="1200329"/>
          </a:xfrm>
          <a:prstGeom prst="rect">
            <a:avLst/>
          </a:prstGeom>
          <a:noFill/>
        </p:spPr>
        <p:txBody>
          <a:bodyPr wrap="square" rtlCol="0">
            <a:spAutoFit/>
          </a:bodyPr>
          <a:lstStyle/>
          <a:p>
            <a:r>
              <a:rPr lang="en-US" sz="2400" dirty="0" smtClean="0"/>
              <a:t>The death of a star depends on the stars original mass.  Stars light the sun will expand to a red giant and later become a white dwarf when gravity causes it to collapse.</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orion.jpg"/>
          <p:cNvPicPr>
            <a:picLocks noChangeAspect="1"/>
          </p:cNvPicPr>
          <p:nvPr/>
        </p:nvPicPr>
        <p:blipFill>
          <a:blip r:embed="rId2" cstate="print"/>
          <a:stretch>
            <a:fillRect/>
          </a:stretch>
        </p:blipFill>
        <p:spPr>
          <a:xfrm>
            <a:off x="-2" y="-244746"/>
            <a:ext cx="9144002" cy="725514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ars.bmp"/>
          <p:cNvPicPr>
            <a:picLocks noChangeAspect="1"/>
          </p:cNvPicPr>
          <p:nvPr/>
        </p:nvPicPr>
        <p:blipFill>
          <a:blip r:embed="rId2" cstate="print"/>
          <a:stretch>
            <a:fillRect/>
          </a:stretch>
        </p:blipFill>
        <p:spPr>
          <a:xfrm>
            <a:off x="4769569" y="0"/>
            <a:ext cx="4374431" cy="3276600"/>
          </a:xfrm>
          <a:prstGeom prst="rect">
            <a:avLst/>
          </a:prstGeom>
        </p:spPr>
      </p:pic>
      <p:sp>
        <p:nvSpPr>
          <p:cNvPr id="3" name="TextBox 2"/>
          <p:cNvSpPr txBox="1"/>
          <p:nvPr/>
        </p:nvSpPr>
        <p:spPr>
          <a:xfrm>
            <a:off x="304800" y="457200"/>
            <a:ext cx="4267200" cy="1200329"/>
          </a:xfrm>
          <a:prstGeom prst="rect">
            <a:avLst/>
          </a:prstGeom>
          <a:noFill/>
        </p:spPr>
        <p:txBody>
          <a:bodyPr wrap="square" rtlCol="0">
            <a:spAutoFit/>
          </a:bodyPr>
          <a:lstStyle/>
          <a:p>
            <a:r>
              <a:rPr lang="en-US" sz="2400" dirty="0" smtClean="0"/>
              <a:t>A star is a ball of gas that gives off a tremendous amount of electromagnetic radiation.</a:t>
            </a:r>
            <a:endParaRPr lang="en-US" sz="2400" dirty="0"/>
          </a:p>
        </p:txBody>
      </p:sp>
      <p:sp>
        <p:nvSpPr>
          <p:cNvPr id="4" name="TextBox 3"/>
          <p:cNvSpPr txBox="1"/>
          <p:nvPr/>
        </p:nvSpPr>
        <p:spPr>
          <a:xfrm>
            <a:off x="304800" y="1981200"/>
            <a:ext cx="4267200" cy="1938992"/>
          </a:xfrm>
          <a:prstGeom prst="rect">
            <a:avLst/>
          </a:prstGeom>
          <a:noFill/>
        </p:spPr>
        <p:txBody>
          <a:bodyPr wrap="square" rtlCol="0">
            <a:spAutoFit/>
          </a:bodyPr>
          <a:lstStyle/>
          <a:p>
            <a:r>
              <a:rPr lang="en-US" sz="2400" dirty="0" smtClean="0"/>
              <a:t>The energy comes from a process called nuclear fusion.  In this process light atomic nuclei are fused together to make heavier atomic nuclei.</a:t>
            </a:r>
            <a:endParaRPr lang="en-US" sz="2400" dirty="0"/>
          </a:p>
        </p:txBody>
      </p:sp>
      <p:sp>
        <p:nvSpPr>
          <p:cNvPr id="5" name="TextBox 4"/>
          <p:cNvSpPr txBox="1"/>
          <p:nvPr/>
        </p:nvSpPr>
        <p:spPr>
          <a:xfrm>
            <a:off x="304800" y="4191000"/>
            <a:ext cx="8686800" cy="1569660"/>
          </a:xfrm>
          <a:prstGeom prst="rect">
            <a:avLst/>
          </a:prstGeom>
          <a:noFill/>
        </p:spPr>
        <p:txBody>
          <a:bodyPr wrap="square" rtlCol="0">
            <a:spAutoFit/>
          </a:bodyPr>
          <a:lstStyle/>
          <a:p>
            <a:r>
              <a:rPr lang="en-US" sz="2400" dirty="0" smtClean="0"/>
              <a:t>Most stars in the night sky appear to be tiny specks of white light.  However, if you look closely at the stars you will notice that they have different colors.  Red, Orange, Yellow, White and Blue can be found as star colors in the night sky.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pectra b.jpg"/>
          <p:cNvPicPr>
            <a:picLocks noChangeAspect="1"/>
          </p:cNvPicPr>
          <p:nvPr/>
        </p:nvPicPr>
        <p:blipFill>
          <a:blip r:embed="rId2" cstate="print"/>
          <a:stretch>
            <a:fillRect/>
          </a:stretch>
        </p:blipFill>
        <p:spPr>
          <a:xfrm>
            <a:off x="4267200" y="0"/>
            <a:ext cx="4729163" cy="6609079"/>
          </a:xfrm>
          <a:prstGeom prst="rect">
            <a:avLst/>
          </a:prstGeom>
        </p:spPr>
      </p:pic>
      <p:sp>
        <p:nvSpPr>
          <p:cNvPr id="3" name="TextBox 2"/>
          <p:cNvSpPr txBox="1"/>
          <p:nvPr/>
        </p:nvSpPr>
        <p:spPr>
          <a:xfrm>
            <a:off x="228600" y="457200"/>
            <a:ext cx="3886200" cy="1200329"/>
          </a:xfrm>
          <a:prstGeom prst="rect">
            <a:avLst/>
          </a:prstGeom>
          <a:noFill/>
        </p:spPr>
        <p:txBody>
          <a:bodyPr wrap="square" rtlCol="0">
            <a:spAutoFit/>
          </a:bodyPr>
          <a:lstStyle/>
          <a:p>
            <a:r>
              <a:rPr lang="en-US" sz="2400" dirty="0" smtClean="0"/>
              <a:t>Astronomers learn about stars by analyzing the light that they emit.</a:t>
            </a:r>
            <a:endParaRPr lang="en-US" sz="2400" dirty="0"/>
          </a:p>
        </p:txBody>
      </p:sp>
      <p:sp>
        <p:nvSpPr>
          <p:cNvPr id="4" name="TextBox 3"/>
          <p:cNvSpPr txBox="1"/>
          <p:nvPr/>
        </p:nvSpPr>
        <p:spPr>
          <a:xfrm>
            <a:off x="152400" y="1676400"/>
            <a:ext cx="3886200" cy="1938992"/>
          </a:xfrm>
          <a:prstGeom prst="rect">
            <a:avLst/>
          </a:prstGeom>
          <a:noFill/>
        </p:spPr>
        <p:txBody>
          <a:bodyPr wrap="square" rtlCol="0">
            <a:spAutoFit/>
          </a:bodyPr>
          <a:lstStyle/>
          <a:p>
            <a:r>
              <a:rPr lang="en-US" sz="2400" dirty="0" smtClean="0"/>
              <a:t>Astronomers use an instrument called a spectrograph, which breaks light into colored spectra, to analyze the elements in a star</a:t>
            </a:r>
            <a:endParaRPr lang="en-US" sz="2400" dirty="0"/>
          </a:p>
        </p:txBody>
      </p:sp>
      <p:sp>
        <p:nvSpPr>
          <p:cNvPr id="5" name="TextBox 4"/>
          <p:cNvSpPr txBox="1"/>
          <p:nvPr/>
        </p:nvSpPr>
        <p:spPr>
          <a:xfrm>
            <a:off x="152400" y="3657600"/>
            <a:ext cx="3886200" cy="1200329"/>
          </a:xfrm>
          <a:prstGeom prst="rect">
            <a:avLst/>
          </a:prstGeom>
          <a:noFill/>
        </p:spPr>
        <p:txBody>
          <a:bodyPr wrap="square" rtlCol="0">
            <a:spAutoFit/>
          </a:bodyPr>
          <a:lstStyle/>
          <a:p>
            <a:r>
              <a:rPr lang="en-US" sz="2400" dirty="0" smtClean="0"/>
              <a:t>There are three types of spectra, Continuous, Emission and Absorption.</a:t>
            </a:r>
            <a:endParaRPr lang="en-US" sz="2400" dirty="0"/>
          </a:p>
        </p:txBody>
      </p:sp>
      <p:sp>
        <p:nvSpPr>
          <p:cNvPr id="6" name="TextBox 5"/>
          <p:cNvSpPr txBox="1"/>
          <p:nvPr/>
        </p:nvSpPr>
        <p:spPr>
          <a:xfrm>
            <a:off x="228600" y="4953000"/>
            <a:ext cx="4191000" cy="1569660"/>
          </a:xfrm>
          <a:prstGeom prst="rect">
            <a:avLst/>
          </a:prstGeom>
          <a:noFill/>
        </p:spPr>
        <p:txBody>
          <a:bodyPr wrap="square" rtlCol="0">
            <a:spAutoFit/>
          </a:bodyPr>
          <a:lstStyle/>
          <a:p>
            <a:r>
              <a:rPr lang="en-US" sz="2400" dirty="0" smtClean="0"/>
              <a:t>The absorption, or dark line spectra, is what scientist use to determine the composition of stars.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171819294"/>
              </p:ext>
            </p:extLst>
          </p:nvPr>
        </p:nvGraphicFramePr>
        <p:xfrm>
          <a:off x="1524000" y="3200400"/>
          <a:ext cx="6324600" cy="3235960"/>
        </p:xfrm>
        <a:graphic>
          <a:graphicData uri="http://schemas.openxmlformats.org/drawingml/2006/table">
            <a:tbl>
              <a:tblPr firstRow="1" bandRow="1">
                <a:tableStyleId>{5940675A-B579-460E-94D1-54222C63F5DA}</a:tableStyleId>
              </a:tblPr>
              <a:tblGrid>
                <a:gridCol w="2032000"/>
                <a:gridCol w="2032000"/>
                <a:gridCol w="2260600"/>
              </a:tblGrid>
              <a:tr h="370840">
                <a:tc>
                  <a:txBody>
                    <a:bodyPr/>
                    <a:lstStyle/>
                    <a:p>
                      <a:r>
                        <a:rPr lang="en-US" dirty="0" smtClean="0"/>
                        <a:t>Color</a:t>
                      </a:r>
                      <a:endParaRPr lang="en-US" dirty="0"/>
                    </a:p>
                  </a:txBody>
                  <a:tcPr/>
                </a:tc>
                <a:tc>
                  <a:txBody>
                    <a:bodyPr/>
                    <a:lstStyle/>
                    <a:p>
                      <a:r>
                        <a:rPr lang="en-US" dirty="0" smtClean="0"/>
                        <a:t>Surface Temperature °C</a:t>
                      </a:r>
                      <a:endParaRPr lang="en-US" dirty="0"/>
                    </a:p>
                  </a:txBody>
                  <a:tcPr/>
                </a:tc>
                <a:tc>
                  <a:txBody>
                    <a:bodyPr/>
                    <a:lstStyle/>
                    <a:p>
                      <a:r>
                        <a:rPr lang="en-US" dirty="0" smtClean="0"/>
                        <a:t>Examples</a:t>
                      </a:r>
                      <a:endParaRPr lang="en-US" dirty="0"/>
                    </a:p>
                  </a:txBody>
                  <a:tcPr/>
                </a:tc>
              </a:tr>
              <a:tr h="370840">
                <a:tc>
                  <a:txBody>
                    <a:bodyPr/>
                    <a:lstStyle/>
                    <a:p>
                      <a:r>
                        <a:rPr lang="en-US" dirty="0" smtClean="0"/>
                        <a:t>Blue</a:t>
                      </a:r>
                      <a:endParaRPr lang="en-US" dirty="0"/>
                    </a:p>
                  </a:txBody>
                  <a:tcPr>
                    <a:solidFill>
                      <a:srgbClr val="0070C0"/>
                    </a:solidFill>
                  </a:tcPr>
                </a:tc>
                <a:tc>
                  <a:txBody>
                    <a:bodyPr/>
                    <a:lstStyle/>
                    <a:p>
                      <a:r>
                        <a:rPr lang="en-US" dirty="0" smtClean="0"/>
                        <a:t>Above</a:t>
                      </a:r>
                      <a:r>
                        <a:rPr lang="en-US" baseline="0" dirty="0" smtClean="0"/>
                        <a:t> 30,000</a:t>
                      </a:r>
                      <a:endParaRPr lang="en-US" dirty="0"/>
                    </a:p>
                  </a:txBody>
                  <a:tcPr/>
                </a:tc>
                <a:tc>
                  <a:txBody>
                    <a:bodyPr/>
                    <a:lstStyle/>
                    <a:p>
                      <a:r>
                        <a:rPr lang="en-US" dirty="0" smtClean="0"/>
                        <a:t>10 </a:t>
                      </a:r>
                      <a:r>
                        <a:rPr lang="en-US" dirty="0" err="1" smtClean="0"/>
                        <a:t>Lacertae</a:t>
                      </a:r>
                      <a:endParaRPr lang="en-US" dirty="0"/>
                    </a:p>
                  </a:txBody>
                  <a:tcPr/>
                </a:tc>
              </a:tr>
              <a:tr h="370840">
                <a:tc>
                  <a:txBody>
                    <a:bodyPr/>
                    <a:lstStyle/>
                    <a:p>
                      <a:r>
                        <a:rPr lang="en-US" dirty="0" smtClean="0"/>
                        <a:t>Blue – White</a:t>
                      </a:r>
                      <a:endParaRPr lang="en-US" dirty="0"/>
                    </a:p>
                  </a:txBody>
                  <a:tcPr>
                    <a:solidFill>
                      <a:srgbClr val="00B0F0"/>
                    </a:solidFill>
                  </a:tcPr>
                </a:tc>
                <a:tc>
                  <a:txBody>
                    <a:bodyPr/>
                    <a:lstStyle/>
                    <a:p>
                      <a:r>
                        <a:rPr lang="en-US" dirty="0" smtClean="0"/>
                        <a:t>10,000 – 30,000</a:t>
                      </a:r>
                      <a:endParaRPr lang="en-US" dirty="0"/>
                    </a:p>
                  </a:txBody>
                  <a:tcPr/>
                </a:tc>
                <a:tc>
                  <a:txBody>
                    <a:bodyPr/>
                    <a:lstStyle/>
                    <a:p>
                      <a:r>
                        <a:rPr lang="en-US" dirty="0" err="1" smtClean="0"/>
                        <a:t>Rigel</a:t>
                      </a:r>
                      <a:r>
                        <a:rPr lang="en-US" dirty="0" smtClean="0"/>
                        <a:t>,</a:t>
                      </a:r>
                      <a:r>
                        <a:rPr lang="en-US" baseline="0" dirty="0" smtClean="0"/>
                        <a:t> Spica</a:t>
                      </a:r>
                    </a:p>
                  </a:txBody>
                  <a:tcPr/>
                </a:tc>
              </a:tr>
              <a:tr h="370840">
                <a:tc>
                  <a:txBody>
                    <a:bodyPr/>
                    <a:lstStyle/>
                    <a:p>
                      <a:r>
                        <a:rPr lang="en-US" dirty="0" smtClean="0"/>
                        <a:t>White </a:t>
                      </a:r>
                      <a:endParaRPr lang="en-US" dirty="0"/>
                    </a:p>
                  </a:txBody>
                  <a:tcPr/>
                </a:tc>
                <a:tc>
                  <a:txBody>
                    <a:bodyPr/>
                    <a:lstStyle/>
                    <a:p>
                      <a:r>
                        <a:rPr lang="en-US" dirty="0" smtClean="0"/>
                        <a:t>7,500</a:t>
                      </a:r>
                      <a:r>
                        <a:rPr lang="en-US" baseline="0" dirty="0" smtClean="0"/>
                        <a:t> – 10,000</a:t>
                      </a:r>
                      <a:endParaRPr lang="en-US" dirty="0"/>
                    </a:p>
                  </a:txBody>
                  <a:tcPr/>
                </a:tc>
                <a:tc>
                  <a:txBody>
                    <a:bodyPr/>
                    <a:lstStyle/>
                    <a:p>
                      <a:r>
                        <a:rPr lang="en-US" dirty="0" smtClean="0"/>
                        <a:t>Vega, Sirius</a:t>
                      </a:r>
                      <a:endParaRPr lang="en-US" dirty="0"/>
                    </a:p>
                  </a:txBody>
                  <a:tcPr/>
                </a:tc>
              </a:tr>
              <a:tr h="370840">
                <a:tc>
                  <a:txBody>
                    <a:bodyPr/>
                    <a:lstStyle/>
                    <a:p>
                      <a:r>
                        <a:rPr lang="en-US" dirty="0" smtClean="0"/>
                        <a:t>Yellow – White</a:t>
                      </a:r>
                      <a:endParaRPr lang="en-US" dirty="0"/>
                    </a:p>
                  </a:txBody>
                  <a:tcPr>
                    <a:solidFill>
                      <a:srgbClr val="FFFF00"/>
                    </a:solidFill>
                  </a:tcPr>
                </a:tc>
                <a:tc>
                  <a:txBody>
                    <a:bodyPr/>
                    <a:lstStyle/>
                    <a:p>
                      <a:r>
                        <a:rPr lang="en-US" dirty="0" smtClean="0"/>
                        <a:t>6,000 – 7,500</a:t>
                      </a:r>
                      <a:endParaRPr lang="en-US" dirty="0"/>
                    </a:p>
                  </a:txBody>
                  <a:tcPr/>
                </a:tc>
                <a:tc>
                  <a:txBody>
                    <a:bodyPr/>
                    <a:lstStyle/>
                    <a:p>
                      <a:r>
                        <a:rPr lang="en-US" dirty="0" smtClean="0"/>
                        <a:t>Canopus, </a:t>
                      </a:r>
                      <a:r>
                        <a:rPr lang="en-US" dirty="0" err="1" smtClean="0"/>
                        <a:t>Procyon</a:t>
                      </a:r>
                      <a:endParaRPr lang="en-US" dirty="0"/>
                    </a:p>
                  </a:txBody>
                  <a:tcPr/>
                </a:tc>
              </a:tr>
              <a:tr h="370840">
                <a:tc>
                  <a:txBody>
                    <a:bodyPr/>
                    <a:lstStyle/>
                    <a:p>
                      <a:r>
                        <a:rPr lang="en-US" dirty="0" smtClean="0"/>
                        <a:t>Yellow</a:t>
                      </a:r>
                      <a:endParaRPr lang="en-US" dirty="0"/>
                    </a:p>
                  </a:txBody>
                  <a:tcPr>
                    <a:solidFill>
                      <a:srgbClr val="FFC000"/>
                    </a:solidFill>
                  </a:tcPr>
                </a:tc>
                <a:tc>
                  <a:txBody>
                    <a:bodyPr/>
                    <a:lstStyle/>
                    <a:p>
                      <a:r>
                        <a:rPr lang="en-US" dirty="0" smtClean="0"/>
                        <a:t>5.000 – 6,000</a:t>
                      </a:r>
                      <a:endParaRPr lang="en-US" dirty="0"/>
                    </a:p>
                  </a:txBody>
                  <a:tcPr/>
                </a:tc>
                <a:tc>
                  <a:txBody>
                    <a:bodyPr/>
                    <a:lstStyle/>
                    <a:p>
                      <a:r>
                        <a:rPr lang="en-US" dirty="0" smtClean="0"/>
                        <a:t>Sun,</a:t>
                      </a:r>
                      <a:r>
                        <a:rPr lang="en-US" baseline="0" dirty="0" smtClean="0"/>
                        <a:t> </a:t>
                      </a:r>
                      <a:r>
                        <a:rPr lang="en-US" baseline="0" dirty="0" err="1" smtClean="0"/>
                        <a:t>Capella</a:t>
                      </a:r>
                      <a:endParaRPr lang="en-US" dirty="0"/>
                    </a:p>
                  </a:txBody>
                  <a:tcPr/>
                </a:tc>
              </a:tr>
              <a:tr h="370840">
                <a:tc>
                  <a:txBody>
                    <a:bodyPr/>
                    <a:lstStyle/>
                    <a:p>
                      <a:r>
                        <a:rPr lang="en-US" dirty="0" smtClean="0"/>
                        <a:t>Orange</a:t>
                      </a:r>
                      <a:endParaRPr lang="en-US" dirty="0"/>
                    </a:p>
                  </a:txBody>
                  <a:tcPr>
                    <a:solidFill>
                      <a:schemeClr val="accent6">
                        <a:lumMod val="75000"/>
                      </a:schemeClr>
                    </a:solidFill>
                  </a:tcPr>
                </a:tc>
                <a:tc>
                  <a:txBody>
                    <a:bodyPr/>
                    <a:lstStyle/>
                    <a:p>
                      <a:r>
                        <a:rPr lang="en-US" dirty="0" smtClean="0"/>
                        <a:t>3,500</a:t>
                      </a:r>
                      <a:r>
                        <a:rPr lang="en-US" baseline="0" dirty="0" smtClean="0"/>
                        <a:t> – 5,000</a:t>
                      </a:r>
                      <a:endParaRPr lang="en-US" dirty="0"/>
                    </a:p>
                  </a:txBody>
                  <a:tcPr/>
                </a:tc>
                <a:tc>
                  <a:txBody>
                    <a:bodyPr/>
                    <a:lstStyle/>
                    <a:p>
                      <a:r>
                        <a:rPr lang="en-US" dirty="0" err="1" smtClean="0"/>
                        <a:t>Arcturus</a:t>
                      </a:r>
                      <a:r>
                        <a:rPr lang="en-US" dirty="0" smtClean="0"/>
                        <a:t>, </a:t>
                      </a:r>
                      <a:r>
                        <a:rPr lang="en-US" dirty="0" err="1" smtClean="0"/>
                        <a:t>Aldebaron</a:t>
                      </a:r>
                      <a:endParaRPr lang="en-US" dirty="0"/>
                    </a:p>
                  </a:txBody>
                  <a:tcPr/>
                </a:tc>
              </a:tr>
              <a:tr h="370840">
                <a:tc>
                  <a:txBody>
                    <a:bodyPr/>
                    <a:lstStyle/>
                    <a:p>
                      <a:r>
                        <a:rPr lang="en-US" dirty="0" smtClean="0"/>
                        <a:t>Red</a:t>
                      </a:r>
                      <a:endParaRPr lang="en-US" dirty="0"/>
                    </a:p>
                  </a:txBody>
                  <a:tcPr>
                    <a:solidFill>
                      <a:srgbClr val="FF0000"/>
                    </a:solidFill>
                  </a:tcPr>
                </a:tc>
                <a:tc>
                  <a:txBody>
                    <a:bodyPr/>
                    <a:lstStyle/>
                    <a:p>
                      <a:r>
                        <a:rPr lang="en-US" dirty="0" smtClean="0"/>
                        <a:t>Less than</a:t>
                      </a:r>
                      <a:r>
                        <a:rPr lang="en-US" baseline="0" dirty="0" smtClean="0"/>
                        <a:t> 3,500</a:t>
                      </a:r>
                      <a:endParaRPr lang="en-US" dirty="0"/>
                    </a:p>
                  </a:txBody>
                  <a:tcPr/>
                </a:tc>
                <a:tc>
                  <a:txBody>
                    <a:bodyPr/>
                    <a:lstStyle/>
                    <a:p>
                      <a:r>
                        <a:rPr lang="en-US" smtClean="0"/>
                        <a:t>Betelguese</a:t>
                      </a:r>
                      <a:endParaRPr lang="en-US" dirty="0"/>
                    </a:p>
                  </a:txBody>
                  <a:tcPr/>
                </a:tc>
              </a:tr>
            </a:tbl>
          </a:graphicData>
        </a:graphic>
      </p:graphicFrame>
      <p:sp>
        <p:nvSpPr>
          <p:cNvPr id="3" name="TextBox 2"/>
          <p:cNvSpPr txBox="1"/>
          <p:nvPr/>
        </p:nvSpPr>
        <p:spPr>
          <a:xfrm>
            <a:off x="1219200" y="533400"/>
            <a:ext cx="6629400" cy="1569660"/>
          </a:xfrm>
          <a:prstGeom prst="rect">
            <a:avLst/>
          </a:prstGeom>
          <a:noFill/>
        </p:spPr>
        <p:txBody>
          <a:bodyPr wrap="square" rtlCol="0">
            <a:spAutoFit/>
          </a:bodyPr>
          <a:lstStyle/>
          <a:p>
            <a:r>
              <a:rPr lang="en-US" sz="2400" dirty="0" smtClean="0"/>
              <a:t>The surface temperature of a star is indicated by the stars color.  Blue stars are the hottest and Red stars are the coolest.  Some blue stars can have temperatures as high as 50000° C</a:t>
            </a:r>
            <a:endParaRPr lang="en-US" sz="2400" dirty="0"/>
          </a:p>
        </p:txBody>
      </p:sp>
    </p:spTree>
    <p:extLst>
      <p:ext uri="{BB962C8B-B14F-4D97-AF65-F5344CB8AC3E}">
        <p14:creationId xmlns:p14="http://schemas.microsoft.com/office/powerpoint/2010/main" xmlns="" val="3348661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142999" y="2057400"/>
            <a:ext cx="6587289" cy="4450080"/>
          </a:xfrm>
          <a:prstGeom prst="rect">
            <a:avLst/>
          </a:prstGeom>
        </p:spPr>
      </p:pic>
      <p:sp>
        <p:nvSpPr>
          <p:cNvPr id="4" name="TextBox 3"/>
          <p:cNvSpPr txBox="1"/>
          <p:nvPr/>
        </p:nvSpPr>
        <p:spPr>
          <a:xfrm>
            <a:off x="1066800" y="457200"/>
            <a:ext cx="6248400" cy="1200329"/>
          </a:xfrm>
          <a:prstGeom prst="rect">
            <a:avLst/>
          </a:prstGeom>
          <a:noFill/>
        </p:spPr>
        <p:txBody>
          <a:bodyPr wrap="square" rtlCol="0">
            <a:spAutoFit/>
          </a:bodyPr>
          <a:lstStyle/>
          <a:p>
            <a:r>
              <a:rPr lang="en-US" sz="2400" dirty="0" smtClean="0"/>
              <a:t>Stars also have a letter classification that corresponds to the color and the elements found in the stars spectrum.</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2000" y="1750291"/>
            <a:ext cx="7620000" cy="5080000"/>
          </a:xfrm>
          <a:prstGeom prst="rect">
            <a:avLst/>
          </a:prstGeom>
        </p:spPr>
      </p:pic>
      <p:sp>
        <p:nvSpPr>
          <p:cNvPr id="3" name="TextBox 2"/>
          <p:cNvSpPr txBox="1"/>
          <p:nvPr/>
        </p:nvSpPr>
        <p:spPr>
          <a:xfrm>
            <a:off x="533400" y="381000"/>
            <a:ext cx="7848600" cy="830997"/>
          </a:xfrm>
          <a:prstGeom prst="rect">
            <a:avLst/>
          </a:prstGeom>
          <a:noFill/>
        </p:spPr>
        <p:txBody>
          <a:bodyPr wrap="square" rtlCol="0">
            <a:spAutoFit/>
          </a:bodyPr>
          <a:lstStyle/>
          <a:p>
            <a:r>
              <a:rPr lang="en-US" sz="2400" dirty="0" smtClean="0"/>
              <a:t>There are two types of stellar motion.  Apparent motion shown in the picture is due to Earth’s rotation.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157411" y="2819400"/>
            <a:ext cx="4829175" cy="3657600"/>
          </a:xfrm>
          <a:prstGeom prst="rect">
            <a:avLst/>
          </a:prstGeom>
        </p:spPr>
      </p:pic>
      <p:sp>
        <p:nvSpPr>
          <p:cNvPr id="4" name="TextBox 3"/>
          <p:cNvSpPr txBox="1"/>
          <p:nvPr/>
        </p:nvSpPr>
        <p:spPr>
          <a:xfrm>
            <a:off x="762000" y="685800"/>
            <a:ext cx="7924800" cy="1200329"/>
          </a:xfrm>
          <a:prstGeom prst="rect">
            <a:avLst/>
          </a:prstGeom>
          <a:noFill/>
        </p:spPr>
        <p:txBody>
          <a:bodyPr wrap="square" rtlCol="0">
            <a:spAutoFit/>
          </a:bodyPr>
          <a:lstStyle/>
          <a:p>
            <a:r>
              <a:rPr lang="en-US" sz="2400" dirty="0" smtClean="0"/>
              <a:t>The second motion is actual motion.  This motion produces a </a:t>
            </a:r>
            <a:r>
              <a:rPr lang="en-US" sz="2400" dirty="0" err="1" smtClean="0"/>
              <a:t>doppler</a:t>
            </a:r>
            <a:r>
              <a:rPr lang="en-US" sz="2400" dirty="0" smtClean="0"/>
              <a:t> effect in stars.  Stars moving towards earth show a blue shift, while those moving away shift toward the red.</a:t>
            </a:r>
            <a:endParaRPr lang="en-US" sz="2400" dirty="0"/>
          </a:p>
        </p:txBody>
      </p:sp>
    </p:spTree>
    <p:extLst>
      <p:ext uri="{BB962C8B-B14F-4D97-AF65-F5344CB8AC3E}">
        <p14:creationId xmlns:p14="http://schemas.microsoft.com/office/powerpoint/2010/main" xmlns="" val="888662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0"/>
            <a:ext cx="6248400" cy="6248400"/>
          </a:xfrm>
          <a:prstGeom prst="rect">
            <a:avLst/>
          </a:prstGeom>
        </p:spPr>
      </p:pic>
      <p:sp>
        <p:nvSpPr>
          <p:cNvPr id="4" name="TextBox 3"/>
          <p:cNvSpPr txBox="1"/>
          <p:nvPr/>
        </p:nvSpPr>
        <p:spPr>
          <a:xfrm>
            <a:off x="228600" y="228600"/>
            <a:ext cx="5791200" cy="830997"/>
          </a:xfrm>
          <a:prstGeom prst="rect">
            <a:avLst/>
          </a:prstGeom>
          <a:noFill/>
        </p:spPr>
        <p:txBody>
          <a:bodyPr wrap="square" rtlCol="0">
            <a:spAutoFit/>
          </a:bodyPr>
          <a:lstStyle/>
          <a:p>
            <a:r>
              <a:rPr lang="en-US" sz="2400" dirty="0" smtClean="0"/>
              <a:t>Apparent magnitude is the brightness of a star as we see it from here on earth.</a:t>
            </a:r>
            <a:endParaRPr lang="en-US" sz="2400" dirty="0"/>
          </a:p>
        </p:txBody>
      </p:sp>
      <p:sp>
        <p:nvSpPr>
          <p:cNvPr id="5" name="TextBox 4"/>
          <p:cNvSpPr txBox="1"/>
          <p:nvPr/>
        </p:nvSpPr>
        <p:spPr>
          <a:xfrm>
            <a:off x="228600" y="4648200"/>
            <a:ext cx="5791200" cy="1200329"/>
          </a:xfrm>
          <a:prstGeom prst="rect">
            <a:avLst/>
          </a:prstGeom>
          <a:noFill/>
        </p:spPr>
        <p:txBody>
          <a:bodyPr wrap="square" rtlCol="0">
            <a:spAutoFit/>
          </a:bodyPr>
          <a:lstStyle/>
          <a:p>
            <a:r>
              <a:rPr lang="en-US" sz="2400" dirty="0" smtClean="0"/>
              <a:t>Absolute magnitude is the brightness of a star if all stars were equal distance from the earth.</a:t>
            </a:r>
            <a:endParaRPr lang="en-US" sz="2400" dirty="0"/>
          </a:p>
        </p:txBody>
      </p:sp>
      <p:sp>
        <p:nvSpPr>
          <p:cNvPr id="6" name="TextBox 5"/>
          <p:cNvSpPr txBox="1"/>
          <p:nvPr/>
        </p:nvSpPr>
        <p:spPr>
          <a:xfrm>
            <a:off x="6553200" y="838200"/>
            <a:ext cx="2209800" cy="3416320"/>
          </a:xfrm>
          <a:prstGeom prst="rect">
            <a:avLst/>
          </a:prstGeom>
          <a:noFill/>
        </p:spPr>
        <p:txBody>
          <a:bodyPr wrap="square" rtlCol="0">
            <a:spAutoFit/>
          </a:bodyPr>
          <a:lstStyle/>
          <a:p>
            <a:r>
              <a:rPr lang="en-US" sz="2400" dirty="0" smtClean="0"/>
              <a:t>The brighter the star is, the lower the number used for luminosity.</a:t>
            </a:r>
          </a:p>
          <a:p>
            <a:r>
              <a:rPr lang="en-US" sz="2400" dirty="0" smtClean="0"/>
              <a:t>Negative numbers are brighter than positive.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62000" y="-152400"/>
            <a:ext cx="7239000" cy="7239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1701</TotalTime>
  <Words>488</Words>
  <Application>Microsoft Office PowerPoint</Application>
  <PresentationFormat>On-screen Show (4:3)</PresentationFormat>
  <Paragraphs>47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Utica Community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UCS</dc:creator>
  <cp:lastModifiedBy>UCS</cp:lastModifiedBy>
  <cp:revision>18</cp:revision>
  <dcterms:created xsi:type="dcterms:W3CDTF">2012-05-18T14:28:28Z</dcterms:created>
  <dcterms:modified xsi:type="dcterms:W3CDTF">2012-05-22T19:18:17Z</dcterms:modified>
</cp:coreProperties>
</file>