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968E2-E4CD-489B-9DF6-B1058C093520}" type="datetimeFigureOut">
              <a:rPr lang="en-US" smtClean="0"/>
              <a:pPr/>
              <a:t>4/27/2012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42D235-2FB4-483B-B028-4913A9D0B83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968E2-E4CD-489B-9DF6-B1058C093520}" type="datetimeFigureOut">
              <a:rPr lang="en-US" smtClean="0"/>
              <a:pPr/>
              <a:t>4/27/2012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2D235-2FB4-483B-B028-4913A9D0B83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16977"/>
          </a:xfrm>
          <a:prstGeom prst="rect">
            <a:avLst/>
          </a:prstGeom>
          <a:noFill/>
        </p:spPr>
        <p:txBody>
          <a:bodyPr wrap="square" rtlCol="0">
            <a:spAutoFit/>
          </a:bodyPr>
          <a:lstStyle/>
          <a:p>
            <a:pPr algn="ctr"/>
            <a:endParaRPr lang="en-US" dirty="0" smtClean="0"/>
          </a:p>
          <a:p>
            <a:pPr algn="ctr"/>
            <a:endParaRPr lang="en-US" dirty="0" smtClean="0"/>
          </a:p>
          <a:p>
            <a:pPr algn="ctr"/>
            <a:r>
              <a:rPr lang="en-US" sz="2400" dirty="0" smtClean="0"/>
              <a:t>VOCABULARY – WEATHER</a:t>
            </a:r>
          </a:p>
          <a:p>
            <a:endParaRPr lang="en-US" sz="2400" dirty="0" smtClean="0"/>
          </a:p>
          <a:p>
            <a:pPr algn="ctr"/>
            <a:endParaRPr lang="en-US" sz="2400" dirty="0" smtClean="0"/>
          </a:p>
          <a:p>
            <a:r>
              <a:rPr lang="en-US" sz="2400" dirty="0" smtClean="0"/>
              <a:t>ADIABATIC COOLING		HURRICANE		DROUGHT</a:t>
            </a:r>
          </a:p>
          <a:p>
            <a:endParaRPr lang="en-US" sz="2400" dirty="0" smtClean="0"/>
          </a:p>
          <a:p>
            <a:r>
              <a:rPr lang="en-US" sz="2400" dirty="0" smtClean="0"/>
              <a:t>FRONTAL WEDGING		CLOUD FORMATION  	FLOOD</a:t>
            </a:r>
          </a:p>
          <a:p>
            <a:endParaRPr lang="en-US" sz="2400" dirty="0" smtClean="0"/>
          </a:p>
          <a:p>
            <a:r>
              <a:rPr lang="en-US" sz="2400" dirty="0" smtClean="0"/>
              <a:t>FLOOD SAFETY			CONVERGENCE	TORNADO</a:t>
            </a:r>
          </a:p>
          <a:p>
            <a:endParaRPr lang="en-US" sz="2400" dirty="0" smtClean="0"/>
          </a:p>
          <a:p>
            <a:r>
              <a:rPr lang="en-US" sz="2400" dirty="0" smtClean="0"/>
              <a:t>FRONTAL BOUNDARIES	MITIGATION		THUNDERSTORM</a:t>
            </a:r>
          </a:p>
          <a:p>
            <a:endParaRPr lang="en-US" sz="2400" dirty="0" smtClean="0"/>
          </a:p>
          <a:p>
            <a:r>
              <a:rPr lang="en-US" sz="2400" dirty="0" smtClean="0"/>
              <a:t>WARM FRONT			STATIONARY FRONT	COLD FRONT</a:t>
            </a:r>
          </a:p>
          <a:p>
            <a:endParaRPr lang="en-US" sz="2400" dirty="0" smtClean="0"/>
          </a:p>
          <a:p>
            <a:r>
              <a:rPr lang="en-US" sz="2400" dirty="0" smtClean="0"/>
              <a:t>OCCLUDED FRONT</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05800" cy="830997"/>
          </a:xfrm>
          <a:prstGeom prst="rect">
            <a:avLst/>
          </a:prstGeom>
          <a:noFill/>
        </p:spPr>
        <p:txBody>
          <a:bodyPr wrap="square" rtlCol="0">
            <a:spAutoFit/>
          </a:bodyPr>
          <a:lstStyle/>
          <a:p>
            <a:r>
              <a:rPr lang="en-US" sz="2400" dirty="0" smtClean="0"/>
              <a:t>The most common way to express the amount of water vapor in the atmosphere is by </a:t>
            </a:r>
            <a:r>
              <a:rPr lang="en-US" sz="2400" i="1" dirty="0" smtClean="0"/>
              <a:t>relative humidity.</a:t>
            </a:r>
            <a:endParaRPr lang="en-US" sz="2400" dirty="0"/>
          </a:p>
        </p:txBody>
      </p:sp>
      <p:sp>
        <p:nvSpPr>
          <p:cNvPr id="3" name="TextBox 2"/>
          <p:cNvSpPr txBox="1"/>
          <p:nvPr/>
        </p:nvSpPr>
        <p:spPr>
          <a:xfrm>
            <a:off x="381000" y="1600200"/>
            <a:ext cx="8229600" cy="830997"/>
          </a:xfrm>
          <a:prstGeom prst="rect">
            <a:avLst/>
          </a:prstGeom>
          <a:noFill/>
        </p:spPr>
        <p:txBody>
          <a:bodyPr wrap="square" rtlCol="0">
            <a:spAutoFit/>
          </a:bodyPr>
          <a:lstStyle/>
          <a:p>
            <a:r>
              <a:rPr lang="en-US" sz="2400" b="1" dirty="0" smtClean="0"/>
              <a:t>Relative humidity </a:t>
            </a:r>
            <a:r>
              <a:rPr lang="en-US" sz="2400" dirty="0" smtClean="0"/>
              <a:t>is a ratio of the actual water vapor in the air to the amount of water that air can hold at a given temperature.</a:t>
            </a:r>
            <a:endParaRPr lang="en-US" sz="2400" b="1" dirty="0"/>
          </a:p>
        </p:txBody>
      </p:sp>
      <p:sp>
        <p:nvSpPr>
          <p:cNvPr id="4" name="TextBox 3"/>
          <p:cNvSpPr txBox="1"/>
          <p:nvPr/>
        </p:nvSpPr>
        <p:spPr>
          <a:xfrm>
            <a:off x="457200" y="2667000"/>
            <a:ext cx="8305800" cy="1200329"/>
          </a:xfrm>
          <a:prstGeom prst="rect">
            <a:avLst/>
          </a:prstGeom>
          <a:noFill/>
        </p:spPr>
        <p:txBody>
          <a:bodyPr wrap="square" rtlCol="0">
            <a:spAutoFit/>
          </a:bodyPr>
          <a:lstStyle/>
          <a:p>
            <a:r>
              <a:rPr lang="en-US" sz="2400" dirty="0" smtClean="0"/>
              <a:t>For example, at 25° C, air is saturated when it contains 20g of water vapor per 1 kg of air.  If air that is 25°C contains 5g of water vapor, the relative humidity is expressed as 5/20 or 25%.</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200400"/>
            <a:ext cx="3962400" cy="3352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p:cNvSpPr/>
          <p:nvPr/>
        </p:nvSpPr>
        <p:spPr>
          <a:xfrm>
            <a:off x="914400" y="4038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3429000" y="4648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2819400" y="3733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762000" y="548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362200" y="5105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4495800" y="3200400"/>
            <a:ext cx="3962400" cy="3352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7162800" y="3810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181600" y="548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7772400" y="4876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6858000" y="5257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5410200" y="4114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248400" y="3581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6096000" y="548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6477000" y="4419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4648200" y="4419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228600" y="609600"/>
            <a:ext cx="3886200" cy="1569660"/>
          </a:xfrm>
          <a:prstGeom prst="rect">
            <a:avLst/>
          </a:prstGeom>
          <a:noFill/>
        </p:spPr>
        <p:txBody>
          <a:bodyPr wrap="square" rtlCol="0">
            <a:spAutoFit/>
          </a:bodyPr>
          <a:lstStyle/>
          <a:p>
            <a:r>
              <a:rPr lang="en-US" sz="2400" dirty="0" smtClean="0"/>
              <a:t>If the temperature does not change, the relative humidity will increase if moisture enters the air.</a:t>
            </a:r>
            <a:endParaRPr lang="en-US" sz="2400" dirty="0"/>
          </a:p>
        </p:txBody>
      </p:sp>
      <p:sp>
        <p:nvSpPr>
          <p:cNvPr id="19" name="TextBox 18"/>
          <p:cNvSpPr txBox="1"/>
          <p:nvPr/>
        </p:nvSpPr>
        <p:spPr>
          <a:xfrm>
            <a:off x="4572000" y="914400"/>
            <a:ext cx="3886200" cy="1200329"/>
          </a:xfrm>
          <a:prstGeom prst="rect">
            <a:avLst/>
          </a:prstGeom>
          <a:noFill/>
        </p:spPr>
        <p:txBody>
          <a:bodyPr wrap="square" rtlCol="0">
            <a:spAutoFit/>
          </a:bodyPr>
          <a:lstStyle/>
          <a:p>
            <a:r>
              <a:rPr lang="en-US" sz="2400" dirty="0" smtClean="0"/>
              <a:t>If the temperature increases the volume of the air will increase.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9" presetClass="entr" presetSubtype="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2000"/>
                                        <p:tgtEl>
                                          <p:spTgt spid="1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2000"/>
                                        <p:tgtEl>
                                          <p:spTgt spid="1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dissolve">
                                      <p:cBhvr>
                                        <p:cTn id="26" dur="2000"/>
                                        <p:tgtEl>
                                          <p:spTgt spid="16"/>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2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667001"/>
            <a:ext cx="4572000" cy="4190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685800" y="4229101"/>
            <a:ext cx="527538"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3200400" y="4800600"/>
            <a:ext cx="527538"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2590800" y="3924301"/>
            <a:ext cx="527538"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33400" y="5676901"/>
            <a:ext cx="527538"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2133600" y="5295901"/>
            <a:ext cx="527538"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0" y="1066800"/>
            <a:ext cx="6324600" cy="5791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762000" y="2743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4114800" y="25908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2438400" y="46482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4953000" y="44958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762000" y="51054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152400" y="152400"/>
            <a:ext cx="8534400" cy="830997"/>
          </a:xfrm>
          <a:prstGeom prst="rect">
            <a:avLst/>
          </a:prstGeom>
          <a:noFill/>
        </p:spPr>
        <p:txBody>
          <a:bodyPr wrap="square" rtlCol="0">
            <a:spAutoFit/>
          </a:bodyPr>
          <a:lstStyle/>
          <a:p>
            <a:r>
              <a:rPr lang="en-US" sz="2400" dirty="0" smtClean="0"/>
              <a:t>If the volume of the air increases and moisture remains the same, the humidity will decrease.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dissolve">
                                      <p:cBhvr>
                                        <p:cTn id="10" dur="2000"/>
                                        <p:tgtEl>
                                          <p:spTgt spid="2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dissolve">
                                      <p:cBhvr>
                                        <p:cTn id="13" dur="500"/>
                                        <p:tgtEl>
                                          <p:spTgt spid="2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dissolve">
                                      <p:cBhvr>
                                        <p:cTn id="16" dur="500"/>
                                        <p:tgtEl>
                                          <p:spTgt spid="22"/>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dissolve">
                                      <p:cBhvr>
                                        <p:cTn id="19" dur="500"/>
                                        <p:tgtEl>
                                          <p:spTgt spid="2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ssolve">
                                      <p:cBhvr>
                                        <p:cTn id="22" dur="500"/>
                                        <p:tgtEl>
                                          <p:spTgt spid="23"/>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ssolve">
                                      <p:cBhvr>
                                        <p:cTn id="25" dur="500"/>
                                        <p:tgtEl>
                                          <p:spTgt spid="25"/>
                                        </p:tgtEl>
                                      </p:cBhvr>
                                    </p:animEffect>
                                  </p:childTnLst>
                                </p:cTn>
                              </p:par>
                              <p:par>
                                <p:cTn id="26" presetID="10" presetClass="exit" presetSubtype="0" fill="hold" grpId="0" nodeType="withEffect">
                                  <p:stCondLst>
                                    <p:cond delay="0"/>
                                  </p:stCondLst>
                                  <p:childTnLst>
                                    <p:animEffect transition="out" filter="fade">
                                      <p:cBhvr>
                                        <p:cTn id="27" dur="2000"/>
                                        <p:tgtEl>
                                          <p:spTgt spid="11"/>
                                        </p:tgtEl>
                                      </p:cBhvr>
                                    </p:animEffect>
                                    <p:set>
                                      <p:cBhvr>
                                        <p:cTn id="28" dur="1" fill="hold">
                                          <p:stCondLst>
                                            <p:cond delay="1999"/>
                                          </p:stCondLst>
                                        </p:cTn>
                                        <p:tgtEl>
                                          <p:spTgt spid="11"/>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2000"/>
                                        <p:tgtEl>
                                          <p:spTgt spid="10"/>
                                        </p:tgtEl>
                                      </p:cBhvr>
                                    </p:animEffect>
                                    <p:set>
                                      <p:cBhvr>
                                        <p:cTn id="31" dur="1" fill="hold">
                                          <p:stCondLst>
                                            <p:cond delay="1999"/>
                                          </p:stCondLst>
                                        </p:cTn>
                                        <p:tgtEl>
                                          <p:spTgt spid="10"/>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2000"/>
                                        <p:tgtEl>
                                          <p:spTgt spid="13"/>
                                        </p:tgtEl>
                                      </p:cBhvr>
                                    </p:animEffect>
                                    <p:set>
                                      <p:cBhvr>
                                        <p:cTn id="34" dur="1" fill="hold">
                                          <p:stCondLst>
                                            <p:cond delay="1999"/>
                                          </p:stCondLst>
                                        </p:cTn>
                                        <p:tgtEl>
                                          <p:spTgt spid="13"/>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2000"/>
                                        <p:tgtEl>
                                          <p:spTgt spid="12"/>
                                        </p:tgtEl>
                                      </p:cBhvr>
                                    </p:animEffect>
                                    <p:set>
                                      <p:cBhvr>
                                        <p:cTn id="37" dur="1" fill="hold">
                                          <p:stCondLst>
                                            <p:cond delay="1999"/>
                                          </p:stCondLst>
                                        </p:cTn>
                                        <p:tgtEl>
                                          <p:spTgt spid="12"/>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2000"/>
                                        <p:tgtEl>
                                          <p:spTgt spid="9"/>
                                        </p:tgtEl>
                                      </p:cBhvr>
                                    </p:animEffect>
                                    <p:set>
                                      <p:cBhvr>
                                        <p:cTn id="40"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20" grpId="0" animBg="1"/>
      <p:bldP spid="21" grpId="0" animBg="1"/>
      <p:bldP spid="22" grpId="0" animBg="1"/>
      <p:bldP spid="23"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w leaf.jpg"/>
          <p:cNvPicPr>
            <a:picLocks noChangeAspect="1"/>
          </p:cNvPicPr>
          <p:nvPr/>
        </p:nvPicPr>
        <p:blipFill>
          <a:blip r:embed="rId2" cstate="print"/>
          <a:stretch>
            <a:fillRect/>
          </a:stretch>
        </p:blipFill>
        <p:spPr>
          <a:xfrm>
            <a:off x="-228600" y="0"/>
            <a:ext cx="10009172" cy="6858000"/>
          </a:xfrm>
          <a:prstGeom prst="rect">
            <a:avLst/>
          </a:prstGeom>
        </p:spPr>
      </p:pic>
      <p:sp>
        <p:nvSpPr>
          <p:cNvPr id="3" name="TextBox 2"/>
          <p:cNvSpPr txBox="1"/>
          <p:nvPr/>
        </p:nvSpPr>
        <p:spPr>
          <a:xfrm>
            <a:off x="457200" y="228600"/>
            <a:ext cx="7924800" cy="830997"/>
          </a:xfrm>
          <a:prstGeom prst="rect">
            <a:avLst/>
          </a:prstGeom>
          <a:noFill/>
        </p:spPr>
        <p:txBody>
          <a:bodyPr wrap="square" rtlCol="0">
            <a:spAutoFit/>
          </a:bodyPr>
          <a:lstStyle/>
          <a:p>
            <a:r>
              <a:rPr lang="en-US" sz="2400" dirty="0" smtClean="0"/>
              <a:t>When air is nearly saturated with water, only a small drop in temperature is needed for air to reach its dew point</a:t>
            </a:r>
            <a:endParaRPr lang="en-US" sz="2400" dirty="0"/>
          </a:p>
        </p:txBody>
      </p:sp>
      <p:sp>
        <p:nvSpPr>
          <p:cNvPr id="4" name="TextBox 3"/>
          <p:cNvSpPr txBox="1"/>
          <p:nvPr/>
        </p:nvSpPr>
        <p:spPr>
          <a:xfrm>
            <a:off x="6629400" y="1828800"/>
            <a:ext cx="2514600" cy="1938992"/>
          </a:xfrm>
          <a:prstGeom prst="rect">
            <a:avLst/>
          </a:prstGeom>
          <a:noFill/>
        </p:spPr>
        <p:txBody>
          <a:bodyPr wrap="square" rtlCol="0">
            <a:spAutoFit/>
          </a:bodyPr>
          <a:lstStyle/>
          <a:p>
            <a:r>
              <a:rPr lang="en-US" sz="2400" dirty="0" smtClean="0"/>
              <a:t>During the night, grass, leaves and other objects near the ground lose heat.</a:t>
            </a:r>
            <a:endParaRPr lang="en-US" sz="2400" dirty="0"/>
          </a:p>
        </p:txBody>
      </p:sp>
      <p:sp>
        <p:nvSpPr>
          <p:cNvPr id="6" name="TextBox 5"/>
          <p:cNvSpPr txBox="1"/>
          <p:nvPr/>
        </p:nvSpPr>
        <p:spPr>
          <a:xfrm>
            <a:off x="6705600" y="4343400"/>
            <a:ext cx="2743200" cy="2308324"/>
          </a:xfrm>
          <a:prstGeom prst="rect">
            <a:avLst/>
          </a:prstGeom>
          <a:noFill/>
        </p:spPr>
        <p:txBody>
          <a:bodyPr wrap="square" rtlCol="0">
            <a:spAutoFit/>
          </a:bodyPr>
          <a:lstStyle/>
          <a:p>
            <a:r>
              <a:rPr lang="en-US" sz="2400" dirty="0" smtClean="0"/>
              <a:t>The air near the ground reaches its dew point, and water droplets appear on the surfaces</a:t>
            </a:r>
            <a:endParaRPr lang="en-US" sz="2400" dirty="0"/>
          </a:p>
        </p:txBody>
      </p:sp>
      <p:sp>
        <p:nvSpPr>
          <p:cNvPr id="7" name="TextBox 6"/>
          <p:cNvSpPr txBox="1"/>
          <p:nvPr/>
        </p:nvSpPr>
        <p:spPr>
          <a:xfrm>
            <a:off x="1524000" y="1524000"/>
            <a:ext cx="2743200" cy="1200329"/>
          </a:xfrm>
          <a:prstGeom prst="rect">
            <a:avLst/>
          </a:prstGeom>
          <a:noFill/>
        </p:spPr>
        <p:txBody>
          <a:bodyPr wrap="square" rtlCol="0">
            <a:spAutoFit/>
          </a:bodyPr>
          <a:lstStyle/>
          <a:p>
            <a:r>
              <a:rPr lang="en-US" sz="2400" dirty="0" smtClean="0"/>
              <a:t>The resulting form of condensation is called dew</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6" grpId="0"/>
      <p:bldP spid="6" grpId="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830997"/>
          </a:xfrm>
          <a:prstGeom prst="rect">
            <a:avLst/>
          </a:prstGeom>
          <a:noFill/>
        </p:spPr>
        <p:txBody>
          <a:bodyPr wrap="square" rtlCol="0">
            <a:spAutoFit/>
          </a:bodyPr>
          <a:lstStyle/>
          <a:p>
            <a:r>
              <a:rPr lang="en-US" sz="2400" dirty="0" smtClean="0"/>
              <a:t>Humidity can be measured by thin polymer film, a psychrometer, a dew cell or hair hygrometer.</a:t>
            </a:r>
            <a:endParaRPr lang="en-US" sz="2400" dirty="0"/>
          </a:p>
        </p:txBody>
      </p:sp>
      <p:sp>
        <p:nvSpPr>
          <p:cNvPr id="3" name="TextBox 2"/>
          <p:cNvSpPr txBox="1"/>
          <p:nvPr/>
        </p:nvSpPr>
        <p:spPr>
          <a:xfrm>
            <a:off x="609600" y="1752600"/>
            <a:ext cx="8001000" cy="1569660"/>
          </a:xfrm>
          <a:prstGeom prst="rect">
            <a:avLst/>
          </a:prstGeom>
          <a:noFill/>
        </p:spPr>
        <p:txBody>
          <a:bodyPr wrap="square" rtlCol="0">
            <a:spAutoFit/>
          </a:bodyPr>
          <a:lstStyle/>
          <a:p>
            <a:r>
              <a:rPr lang="en-US" sz="2400" dirty="0" smtClean="0"/>
              <a:t>Polymer film has the ability to absorb or release water.  This ability affects the polymers ability to conduct electricity.  By measuring the conductivity of the polymer, relative humidity of the air can be determined.</a:t>
            </a:r>
            <a:endParaRPr lang="en-US" sz="2400" dirty="0"/>
          </a:p>
        </p:txBody>
      </p:sp>
      <p:pic>
        <p:nvPicPr>
          <p:cNvPr id="4" name="Picture 3" descr="top-ta50-e.jpg"/>
          <p:cNvPicPr>
            <a:picLocks noChangeAspect="1"/>
          </p:cNvPicPr>
          <p:nvPr/>
        </p:nvPicPr>
        <p:blipFill>
          <a:blip r:embed="rId2" cstate="print"/>
          <a:stretch>
            <a:fillRect/>
          </a:stretch>
        </p:blipFill>
        <p:spPr>
          <a:xfrm>
            <a:off x="1447800" y="3290887"/>
            <a:ext cx="6096000" cy="35671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830997"/>
          </a:xfrm>
          <a:prstGeom prst="rect">
            <a:avLst/>
          </a:prstGeom>
          <a:noFill/>
        </p:spPr>
        <p:txBody>
          <a:bodyPr wrap="square" rtlCol="0">
            <a:spAutoFit/>
          </a:bodyPr>
          <a:lstStyle/>
          <a:p>
            <a:r>
              <a:rPr lang="en-US" sz="2400" dirty="0" smtClean="0"/>
              <a:t>A psychrometer is another instrument that is used to measure relative humidity.</a:t>
            </a:r>
            <a:endParaRPr lang="en-US" sz="2400" dirty="0"/>
          </a:p>
        </p:txBody>
      </p:sp>
      <p:pic>
        <p:nvPicPr>
          <p:cNvPr id="3" name="Picture 2" descr="1330Small.jpg"/>
          <p:cNvPicPr>
            <a:picLocks noChangeAspect="1"/>
          </p:cNvPicPr>
          <p:nvPr/>
        </p:nvPicPr>
        <p:blipFill>
          <a:blip r:embed="rId2" cstate="print"/>
          <a:stretch>
            <a:fillRect/>
          </a:stretch>
        </p:blipFill>
        <p:spPr>
          <a:xfrm>
            <a:off x="990600" y="1066800"/>
            <a:ext cx="7315200" cy="5155474"/>
          </a:xfrm>
          <a:prstGeom prst="rect">
            <a:avLst/>
          </a:prstGeom>
        </p:spPr>
      </p:pic>
      <p:sp>
        <p:nvSpPr>
          <p:cNvPr id="4" name="TextBox 3"/>
          <p:cNvSpPr txBox="1"/>
          <p:nvPr/>
        </p:nvSpPr>
        <p:spPr>
          <a:xfrm>
            <a:off x="3124200" y="3810000"/>
            <a:ext cx="3352800" cy="1938992"/>
          </a:xfrm>
          <a:prstGeom prst="rect">
            <a:avLst/>
          </a:prstGeom>
          <a:noFill/>
        </p:spPr>
        <p:txBody>
          <a:bodyPr wrap="square" rtlCol="0">
            <a:spAutoFit/>
          </a:bodyPr>
          <a:lstStyle/>
          <a:p>
            <a:r>
              <a:rPr lang="en-US" sz="2400" dirty="0" smtClean="0"/>
              <a:t>It consists of two similar thermometers, the bulb of one is covered with a damp wick while the other remains dry </a:t>
            </a:r>
            <a:endParaRPr lang="en-US" sz="2400" dirty="0"/>
          </a:p>
        </p:txBody>
      </p:sp>
      <p:sp>
        <p:nvSpPr>
          <p:cNvPr id="5" name="TextBox 4"/>
          <p:cNvSpPr txBox="1"/>
          <p:nvPr/>
        </p:nvSpPr>
        <p:spPr>
          <a:xfrm>
            <a:off x="762000" y="5715000"/>
            <a:ext cx="6324600" cy="830997"/>
          </a:xfrm>
          <a:prstGeom prst="rect">
            <a:avLst/>
          </a:prstGeom>
          <a:noFill/>
        </p:spPr>
        <p:txBody>
          <a:bodyPr wrap="square" rtlCol="0">
            <a:spAutoFit/>
          </a:bodyPr>
          <a:lstStyle/>
          <a:p>
            <a:r>
              <a:rPr lang="en-US" sz="2400" dirty="0" smtClean="0"/>
              <a:t>The instrument is waved in the air so that water evaporates off of the wet bulb.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mptable.jpg"/>
          <p:cNvPicPr>
            <a:picLocks noChangeAspect="1"/>
          </p:cNvPicPr>
          <p:nvPr/>
        </p:nvPicPr>
        <p:blipFill>
          <a:blip r:embed="rId2" cstate="print"/>
          <a:stretch>
            <a:fillRect/>
          </a:stretch>
        </p:blipFill>
        <p:spPr>
          <a:xfrm>
            <a:off x="197622" y="2409824"/>
            <a:ext cx="6203178" cy="4214223"/>
          </a:xfrm>
          <a:prstGeom prst="rect">
            <a:avLst/>
          </a:prstGeom>
        </p:spPr>
      </p:pic>
      <p:sp>
        <p:nvSpPr>
          <p:cNvPr id="3" name="TextBox 2"/>
          <p:cNvSpPr txBox="1"/>
          <p:nvPr/>
        </p:nvSpPr>
        <p:spPr>
          <a:xfrm>
            <a:off x="304800" y="381000"/>
            <a:ext cx="8382000" cy="1569660"/>
          </a:xfrm>
          <a:prstGeom prst="rect">
            <a:avLst/>
          </a:prstGeom>
          <a:noFill/>
        </p:spPr>
        <p:txBody>
          <a:bodyPr wrap="square" rtlCol="0">
            <a:spAutoFit/>
          </a:bodyPr>
          <a:lstStyle/>
          <a:p>
            <a:r>
              <a:rPr lang="en-US" sz="2400" dirty="0" smtClean="0"/>
              <a:t>The difference between the dry bulb and wet bulb temperatures is used to determine the relative humidity of the air.  If there is no difference between the two, no evaporation occurred, then the relative humidity would be 100%</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adiosonde.jpg"/>
          <p:cNvPicPr>
            <a:picLocks noChangeAspect="1"/>
          </p:cNvPicPr>
          <p:nvPr/>
        </p:nvPicPr>
        <p:blipFill>
          <a:blip r:embed="rId2" cstate="print"/>
          <a:stretch>
            <a:fillRect/>
          </a:stretch>
        </p:blipFill>
        <p:spPr>
          <a:xfrm>
            <a:off x="0" y="2133600"/>
            <a:ext cx="3048000" cy="4307541"/>
          </a:xfrm>
          <a:prstGeom prst="rect">
            <a:avLst/>
          </a:prstGeom>
        </p:spPr>
      </p:pic>
      <p:sp>
        <p:nvSpPr>
          <p:cNvPr id="4" name="TextBox 3"/>
          <p:cNvSpPr txBox="1"/>
          <p:nvPr/>
        </p:nvSpPr>
        <p:spPr>
          <a:xfrm>
            <a:off x="381000" y="304800"/>
            <a:ext cx="8229600" cy="1569660"/>
          </a:xfrm>
          <a:prstGeom prst="rect">
            <a:avLst/>
          </a:prstGeom>
          <a:noFill/>
        </p:spPr>
        <p:txBody>
          <a:bodyPr wrap="square" rtlCol="0">
            <a:spAutoFit/>
          </a:bodyPr>
          <a:lstStyle/>
          <a:p>
            <a:r>
              <a:rPr lang="en-US" sz="2400" dirty="0" smtClean="0"/>
              <a:t>To measure humidity at high altitudes scientist use an instrument package called a radiosonde.  It has </a:t>
            </a:r>
            <a:r>
              <a:rPr lang="en-US" sz="2400" dirty="0" smtClean="0"/>
              <a:t>instruments </a:t>
            </a:r>
            <a:r>
              <a:rPr lang="en-US" sz="2400" dirty="0" smtClean="0"/>
              <a:t>to measure humidity, temperature, wind speed and direction as well as air pressure.</a:t>
            </a:r>
            <a:endParaRPr lang="en-US" sz="2400" dirty="0"/>
          </a:p>
        </p:txBody>
      </p:sp>
      <p:pic>
        <p:nvPicPr>
          <p:cNvPr id="5" name="Picture 4" descr="sond-2.jpg"/>
          <p:cNvPicPr>
            <a:picLocks noChangeAspect="1"/>
          </p:cNvPicPr>
          <p:nvPr/>
        </p:nvPicPr>
        <p:blipFill>
          <a:blip r:embed="rId3" cstate="print"/>
          <a:stretch>
            <a:fillRect/>
          </a:stretch>
        </p:blipFill>
        <p:spPr>
          <a:xfrm>
            <a:off x="6261100" y="2133600"/>
            <a:ext cx="2882900" cy="4267200"/>
          </a:xfrm>
          <a:prstGeom prst="rect">
            <a:avLst/>
          </a:prstGeom>
        </p:spPr>
      </p:pic>
      <p:pic>
        <p:nvPicPr>
          <p:cNvPr id="6" name="Picture 5" descr="Weather_Balloon_Launch_2007_132.jpg"/>
          <p:cNvPicPr>
            <a:picLocks noChangeAspect="1"/>
          </p:cNvPicPr>
          <p:nvPr/>
        </p:nvPicPr>
        <p:blipFill>
          <a:blip r:embed="rId4" cstate="print"/>
          <a:stretch>
            <a:fillRect/>
          </a:stretch>
        </p:blipFill>
        <p:spPr>
          <a:xfrm>
            <a:off x="2971800" y="2133600"/>
            <a:ext cx="3556000" cy="4343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rtoon.jpg"/>
          <p:cNvPicPr>
            <a:picLocks noChangeAspect="1"/>
          </p:cNvPicPr>
          <p:nvPr/>
        </p:nvPicPr>
        <p:blipFill>
          <a:blip r:embed="rId2" cstate="print"/>
          <a:stretch>
            <a:fillRect/>
          </a:stretch>
        </p:blipFill>
        <p:spPr>
          <a:xfrm>
            <a:off x="1295400" y="190500"/>
            <a:ext cx="7086600" cy="602361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6" name="Picture 5" descr="1330Small.jpg"/>
          <p:cNvPicPr>
            <a:picLocks noChangeAspect="1"/>
          </p:cNvPicPr>
          <p:nvPr/>
        </p:nvPicPr>
        <p:blipFill>
          <a:blip r:embed="rId2" cstate="print"/>
          <a:stretch>
            <a:fillRect/>
          </a:stretch>
        </p:blipFill>
        <p:spPr>
          <a:xfrm>
            <a:off x="0" y="475343"/>
            <a:ext cx="9144000" cy="6444343"/>
          </a:xfrm>
          <a:prstGeom prst="rect">
            <a:avLst/>
          </a:prstGeom>
        </p:spPr>
      </p:pic>
      <p:sp>
        <p:nvSpPr>
          <p:cNvPr id="7" name="TextBox 6"/>
          <p:cNvSpPr txBox="1"/>
          <p:nvPr/>
        </p:nvSpPr>
        <p:spPr>
          <a:xfrm>
            <a:off x="228600" y="762000"/>
            <a:ext cx="3276600" cy="707886"/>
          </a:xfrm>
          <a:prstGeom prst="rect">
            <a:avLst/>
          </a:prstGeom>
          <a:noFill/>
        </p:spPr>
        <p:txBody>
          <a:bodyPr wrap="square" rtlCol="0">
            <a:spAutoFit/>
          </a:bodyPr>
          <a:lstStyle/>
          <a:p>
            <a:r>
              <a:rPr lang="en-US" sz="4000" dirty="0" smtClean="0"/>
              <a:t>Chapter 23</a:t>
            </a:r>
            <a:endParaRPr lang="en-US" sz="4000" dirty="0"/>
          </a:p>
        </p:txBody>
      </p:sp>
      <p:sp>
        <p:nvSpPr>
          <p:cNvPr id="8" name="TextBox 7"/>
          <p:cNvSpPr txBox="1"/>
          <p:nvPr/>
        </p:nvSpPr>
        <p:spPr>
          <a:xfrm>
            <a:off x="1371600" y="5334000"/>
            <a:ext cx="5715000" cy="707886"/>
          </a:xfrm>
          <a:prstGeom prst="rect">
            <a:avLst/>
          </a:prstGeom>
          <a:noFill/>
        </p:spPr>
        <p:txBody>
          <a:bodyPr wrap="square" rtlCol="0">
            <a:spAutoFit/>
          </a:bodyPr>
          <a:lstStyle/>
          <a:p>
            <a:r>
              <a:rPr lang="en-US" sz="4000" dirty="0" smtClean="0"/>
              <a:t>ATMOSPHERIC MOISTURE</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543800" cy="923330"/>
          </a:xfrm>
          <a:prstGeom prst="rect">
            <a:avLst/>
          </a:prstGeom>
          <a:noFill/>
        </p:spPr>
        <p:txBody>
          <a:bodyPr wrap="square" rtlCol="0">
            <a:spAutoFit/>
          </a:bodyPr>
          <a:lstStyle/>
          <a:p>
            <a:r>
              <a:rPr lang="en-US" sz="5400" dirty="0" smtClean="0"/>
              <a:t>OBJECTIVES</a:t>
            </a:r>
            <a:endParaRPr lang="en-US" sz="5400" dirty="0"/>
          </a:p>
        </p:txBody>
      </p:sp>
      <p:sp>
        <p:nvSpPr>
          <p:cNvPr id="5" name="TextBox 4"/>
          <p:cNvSpPr txBox="1"/>
          <p:nvPr/>
        </p:nvSpPr>
        <p:spPr>
          <a:xfrm>
            <a:off x="685800" y="1524000"/>
            <a:ext cx="8001000" cy="3416320"/>
          </a:xfrm>
          <a:prstGeom prst="rect">
            <a:avLst/>
          </a:prstGeom>
          <a:noFill/>
        </p:spPr>
        <p:txBody>
          <a:bodyPr wrap="square" rtlCol="0">
            <a:spAutoFit/>
          </a:bodyPr>
          <a:lstStyle/>
          <a:p>
            <a:r>
              <a:rPr lang="en-US" sz="2400" dirty="0" smtClean="0"/>
              <a:t>Explain how heat energy affects the changing phases of water</a:t>
            </a:r>
          </a:p>
          <a:p>
            <a:endParaRPr lang="en-US" sz="2400" dirty="0"/>
          </a:p>
          <a:p>
            <a:endParaRPr lang="en-US" sz="2400" dirty="0" smtClean="0"/>
          </a:p>
          <a:p>
            <a:r>
              <a:rPr lang="en-US" sz="2400" dirty="0" smtClean="0"/>
              <a:t>Explain what absolute humidity and relative humidity are, and describe how they are measured.</a:t>
            </a:r>
          </a:p>
          <a:p>
            <a:endParaRPr lang="en-US" sz="2400" dirty="0"/>
          </a:p>
          <a:p>
            <a:endParaRPr lang="en-US" sz="2400" dirty="0" smtClean="0"/>
          </a:p>
          <a:p>
            <a:r>
              <a:rPr lang="en-US" sz="2400" dirty="0" smtClean="0"/>
              <a:t>Describe what happens when the temperature of air decreases to the dew point or below the dew point.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70214_glass_of_water.jpg"/>
          <p:cNvPicPr>
            <a:picLocks noChangeAspect="1"/>
          </p:cNvPicPr>
          <p:nvPr/>
        </p:nvPicPr>
        <p:blipFill>
          <a:blip r:embed="rId2" cstate="print"/>
          <a:stretch>
            <a:fillRect/>
          </a:stretch>
        </p:blipFill>
        <p:spPr>
          <a:xfrm>
            <a:off x="5325533" y="3352800"/>
            <a:ext cx="3818467" cy="3124200"/>
          </a:xfrm>
          <a:prstGeom prst="rect">
            <a:avLst/>
          </a:prstGeom>
        </p:spPr>
      </p:pic>
      <p:pic>
        <p:nvPicPr>
          <p:cNvPr id="3" name="Picture 2" descr="ist2_972603_ice_cubes.jpg"/>
          <p:cNvPicPr>
            <a:picLocks noChangeAspect="1"/>
          </p:cNvPicPr>
          <p:nvPr/>
        </p:nvPicPr>
        <p:blipFill>
          <a:blip r:embed="rId3" cstate="print"/>
          <a:stretch>
            <a:fillRect/>
          </a:stretch>
        </p:blipFill>
        <p:spPr>
          <a:xfrm>
            <a:off x="0" y="3276600"/>
            <a:ext cx="4287219" cy="3149140"/>
          </a:xfrm>
          <a:prstGeom prst="rect">
            <a:avLst/>
          </a:prstGeom>
        </p:spPr>
      </p:pic>
      <p:pic>
        <p:nvPicPr>
          <p:cNvPr id="4" name="Picture 3" descr="ci_mji03t.jpg"/>
          <p:cNvPicPr>
            <a:picLocks noChangeAspect="1"/>
          </p:cNvPicPr>
          <p:nvPr/>
        </p:nvPicPr>
        <p:blipFill>
          <a:blip r:embed="rId4" cstate="print"/>
          <a:stretch>
            <a:fillRect/>
          </a:stretch>
        </p:blipFill>
        <p:spPr>
          <a:xfrm>
            <a:off x="2971800" y="12192"/>
            <a:ext cx="3119718" cy="2121408"/>
          </a:xfrm>
          <a:prstGeom prst="rect">
            <a:avLst/>
          </a:prstGeom>
        </p:spPr>
      </p:pic>
      <p:sp>
        <p:nvSpPr>
          <p:cNvPr id="5" name="TextBox 4"/>
          <p:cNvSpPr txBox="1"/>
          <p:nvPr/>
        </p:nvSpPr>
        <p:spPr>
          <a:xfrm>
            <a:off x="304800" y="2286000"/>
            <a:ext cx="8534400" cy="830997"/>
          </a:xfrm>
          <a:prstGeom prst="rect">
            <a:avLst/>
          </a:prstGeom>
          <a:noFill/>
        </p:spPr>
        <p:txBody>
          <a:bodyPr wrap="square" rtlCol="0">
            <a:spAutoFit/>
          </a:bodyPr>
          <a:lstStyle/>
          <a:p>
            <a:r>
              <a:rPr lang="en-US" sz="2400" dirty="0" smtClean="0"/>
              <a:t>Water changes from one phase to another when heat is absorbed or released.</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t2_972603_ice_cubes.jpg"/>
          <p:cNvPicPr>
            <a:picLocks noChangeAspect="1"/>
          </p:cNvPicPr>
          <p:nvPr/>
        </p:nvPicPr>
        <p:blipFill>
          <a:blip r:embed="rId2" cstate="print"/>
          <a:stretch>
            <a:fillRect/>
          </a:stretch>
        </p:blipFill>
        <p:spPr>
          <a:xfrm>
            <a:off x="228600" y="3962399"/>
            <a:ext cx="4114800" cy="2555507"/>
          </a:xfrm>
          <a:prstGeom prst="rect">
            <a:avLst/>
          </a:prstGeom>
        </p:spPr>
      </p:pic>
      <p:sp>
        <p:nvSpPr>
          <p:cNvPr id="3" name="TextBox 2"/>
          <p:cNvSpPr txBox="1"/>
          <p:nvPr/>
        </p:nvSpPr>
        <p:spPr>
          <a:xfrm>
            <a:off x="304800" y="2286000"/>
            <a:ext cx="3733800" cy="1200329"/>
          </a:xfrm>
          <a:prstGeom prst="rect">
            <a:avLst/>
          </a:prstGeom>
          <a:noFill/>
        </p:spPr>
        <p:txBody>
          <a:bodyPr wrap="square" rtlCol="0">
            <a:spAutoFit/>
          </a:bodyPr>
          <a:lstStyle/>
          <a:p>
            <a:r>
              <a:rPr lang="en-US" sz="2400" dirty="0" smtClean="0"/>
              <a:t>Molecules of ice are held almost stationary in a definite arrangement</a:t>
            </a:r>
            <a:endParaRPr lang="en-US" sz="2400" dirty="0"/>
          </a:p>
        </p:txBody>
      </p:sp>
      <p:cxnSp>
        <p:nvCxnSpPr>
          <p:cNvPr id="7" name="Curved Connector 6"/>
          <p:cNvCxnSpPr/>
          <p:nvPr/>
        </p:nvCxnSpPr>
        <p:spPr>
          <a:xfrm rot="5400000">
            <a:off x="3086100" y="1638300"/>
            <a:ext cx="2514600" cy="1981200"/>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p:nvPr/>
        </p:nvCxnSpPr>
        <p:spPr>
          <a:xfrm rot="5400000">
            <a:off x="3581400" y="1676400"/>
            <a:ext cx="2667000" cy="1752600"/>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Curved Connector 10"/>
          <p:cNvCxnSpPr/>
          <p:nvPr/>
        </p:nvCxnSpPr>
        <p:spPr>
          <a:xfrm rot="5400000">
            <a:off x="2552700" y="1562100"/>
            <a:ext cx="2514600" cy="1828800"/>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71800" y="152400"/>
            <a:ext cx="3886200" cy="1200329"/>
          </a:xfrm>
          <a:prstGeom prst="rect">
            <a:avLst/>
          </a:prstGeom>
          <a:noFill/>
        </p:spPr>
        <p:txBody>
          <a:bodyPr wrap="square" rtlCol="0">
            <a:spAutoFit/>
          </a:bodyPr>
          <a:lstStyle/>
          <a:p>
            <a:r>
              <a:rPr lang="en-US" sz="2400" dirty="0" smtClean="0"/>
              <a:t>As  energy is absorbed by the ice the molecules move more rapidly .</a:t>
            </a:r>
            <a:endParaRPr lang="en-US" sz="2400" dirty="0"/>
          </a:p>
        </p:txBody>
      </p:sp>
      <p:sp>
        <p:nvSpPr>
          <p:cNvPr id="13" name="TextBox 12"/>
          <p:cNvSpPr txBox="1"/>
          <p:nvPr/>
        </p:nvSpPr>
        <p:spPr>
          <a:xfrm>
            <a:off x="4800600" y="2667000"/>
            <a:ext cx="4114800" cy="1200329"/>
          </a:xfrm>
          <a:prstGeom prst="rect">
            <a:avLst/>
          </a:prstGeom>
          <a:noFill/>
        </p:spPr>
        <p:txBody>
          <a:bodyPr wrap="square" rtlCol="0">
            <a:spAutoFit/>
          </a:bodyPr>
          <a:lstStyle/>
          <a:p>
            <a:r>
              <a:rPr lang="en-US" sz="2400" dirty="0" smtClean="0"/>
              <a:t>They break their fixed positions, slide past each other and  form a liquid</a:t>
            </a:r>
            <a:endParaRPr lang="en-US" sz="2400" dirty="0"/>
          </a:p>
        </p:txBody>
      </p:sp>
      <p:pic>
        <p:nvPicPr>
          <p:cNvPr id="14" name="Picture 13" descr="570214_glass_of_water.jpg"/>
          <p:cNvPicPr>
            <a:picLocks noChangeAspect="1"/>
          </p:cNvPicPr>
          <p:nvPr/>
        </p:nvPicPr>
        <p:blipFill>
          <a:blip r:embed="rId3" cstate="print"/>
          <a:stretch>
            <a:fillRect/>
          </a:stretch>
        </p:blipFill>
        <p:spPr>
          <a:xfrm>
            <a:off x="5257800" y="3869944"/>
            <a:ext cx="3695700" cy="27594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2" grpId="0"/>
      <p:bldP spid="12" grpId="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70214_glass_of_water.jpg"/>
          <p:cNvPicPr>
            <a:picLocks noChangeAspect="1"/>
          </p:cNvPicPr>
          <p:nvPr/>
        </p:nvPicPr>
        <p:blipFill>
          <a:blip r:embed="rId2" cstate="print"/>
          <a:stretch>
            <a:fillRect/>
          </a:stretch>
        </p:blipFill>
        <p:spPr>
          <a:xfrm>
            <a:off x="4800600" y="3387344"/>
            <a:ext cx="4343400" cy="3470656"/>
          </a:xfrm>
          <a:prstGeom prst="rect">
            <a:avLst/>
          </a:prstGeom>
        </p:spPr>
      </p:pic>
      <p:sp>
        <p:nvSpPr>
          <p:cNvPr id="3" name="TextBox 2"/>
          <p:cNvSpPr txBox="1"/>
          <p:nvPr/>
        </p:nvSpPr>
        <p:spPr>
          <a:xfrm>
            <a:off x="685800" y="4876800"/>
            <a:ext cx="3962400" cy="830997"/>
          </a:xfrm>
          <a:prstGeom prst="rect">
            <a:avLst/>
          </a:prstGeom>
          <a:noFill/>
        </p:spPr>
        <p:txBody>
          <a:bodyPr wrap="square" rtlCol="0">
            <a:spAutoFit/>
          </a:bodyPr>
          <a:lstStyle/>
          <a:p>
            <a:r>
              <a:rPr lang="en-US" sz="2400" dirty="0" smtClean="0"/>
              <a:t>As energy is absorbed by the liquid, it will change to a gas.</a:t>
            </a:r>
            <a:endParaRPr lang="en-US" sz="2400" dirty="0"/>
          </a:p>
        </p:txBody>
      </p:sp>
      <p:cxnSp>
        <p:nvCxnSpPr>
          <p:cNvPr id="5" name="Curved Connector 4"/>
          <p:cNvCxnSpPr/>
          <p:nvPr/>
        </p:nvCxnSpPr>
        <p:spPr>
          <a:xfrm>
            <a:off x="4114800" y="3429000"/>
            <a:ext cx="2514600" cy="1828800"/>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a:off x="4038600" y="3810000"/>
            <a:ext cx="2590800" cy="1905000"/>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p:nvPr/>
        </p:nvCxnSpPr>
        <p:spPr>
          <a:xfrm>
            <a:off x="4114800" y="2971800"/>
            <a:ext cx="2590800" cy="1828800"/>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6019800" y="3124200"/>
            <a:ext cx="16002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553200" y="2971800"/>
            <a:ext cx="17526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7239000" y="2971800"/>
            <a:ext cx="167640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7056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7391400" y="160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8305800" y="160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914400" y="609600"/>
            <a:ext cx="5638800" cy="830997"/>
          </a:xfrm>
          <a:prstGeom prst="rect">
            <a:avLst/>
          </a:prstGeom>
          <a:noFill/>
        </p:spPr>
        <p:txBody>
          <a:bodyPr wrap="square" rtlCol="0">
            <a:spAutoFit/>
          </a:bodyPr>
          <a:lstStyle/>
          <a:p>
            <a:r>
              <a:rPr lang="en-US" sz="2400" dirty="0" smtClean="0"/>
              <a:t>Heat energy that is absorbed and released by an object is called latent heat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0"/>
                            </p:stCondLst>
                            <p:childTnLst>
                              <p:par>
                                <p:cTn id="12" presetID="9"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dissolve">
                                      <p:cBhvr>
                                        <p:cTn id="14" dur="3000"/>
                                        <p:tgtEl>
                                          <p:spTgt spid="11"/>
                                        </p:tgtEl>
                                      </p:cBhvr>
                                    </p:animEffect>
                                  </p:childTnLst>
                                </p:cTn>
                              </p:par>
                              <p:par>
                                <p:cTn id="15" presetID="9"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3000"/>
                                        <p:tgtEl>
                                          <p:spTgt spid="13"/>
                                        </p:tgtEl>
                                      </p:cBhvr>
                                    </p:animEffect>
                                  </p:childTnLst>
                                </p:cTn>
                              </p:par>
                              <p:par>
                                <p:cTn id="18" presetID="9"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3000"/>
                                        <p:tgtEl>
                                          <p:spTgt spid="15"/>
                                        </p:tgtEl>
                                      </p:cBhvr>
                                    </p:animEffect>
                                  </p:childTnLst>
                                </p:cTn>
                              </p:par>
                            </p:childTnLst>
                          </p:cTn>
                        </p:par>
                        <p:par>
                          <p:cTn id="21" fill="hold">
                            <p:stCondLst>
                              <p:cond delay="3000"/>
                            </p:stCondLst>
                            <p:childTnLst>
                              <p:par>
                                <p:cTn id="22" presetID="1"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par>
                          <p:cTn id="24" fill="hold">
                            <p:stCondLst>
                              <p:cond delay="3000"/>
                            </p:stCondLst>
                            <p:childTnLst>
                              <p:par>
                                <p:cTn id="25" presetID="1"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70214_glass_of_water.jpg"/>
          <p:cNvPicPr>
            <a:picLocks noChangeAspect="1"/>
          </p:cNvPicPr>
          <p:nvPr/>
        </p:nvPicPr>
        <p:blipFill>
          <a:blip r:embed="rId2" cstate="print"/>
          <a:stretch>
            <a:fillRect/>
          </a:stretch>
        </p:blipFill>
        <p:spPr>
          <a:xfrm>
            <a:off x="4210050" y="3173984"/>
            <a:ext cx="4933950" cy="3684016"/>
          </a:xfrm>
          <a:prstGeom prst="rect">
            <a:avLst/>
          </a:prstGeom>
        </p:spPr>
      </p:pic>
      <p:cxnSp>
        <p:nvCxnSpPr>
          <p:cNvPr id="3" name="Straight Arrow Connector 2"/>
          <p:cNvCxnSpPr/>
          <p:nvPr/>
        </p:nvCxnSpPr>
        <p:spPr>
          <a:xfrm rot="16200000" flipV="1">
            <a:off x="6019800" y="3124200"/>
            <a:ext cx="16002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rot="5400000" flipH="1" flipV="1">
            <a:off x="6553200" y="2971800"/>
            <a:ext cx="17526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flipH="1" flipV="1">
            <a:off x="7239000" y="2971800"/>
            <a:ext cx="167640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67056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7391400" y="160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8305800" y="160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Curved Connector 9"/>
          <p:cNvCxnSpPr/>
          <p:nvPr/>
        </p:nvCxnSpPr>
        <p:spPr>
          <a:xfrm rot="10800000">
            <a:off x="4800600" y="1219200"/>
            <a:ext cx="1828800" cy="5334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urved Connector 11"/>
          <p:cNvCxnSpPr/>
          <p:nvPr/>
        </p:nvCxnSpPr>
        <p:spPr>
          <a:xfrm rot="10800000">
            <a:off x="5029200" y="838200"/>
            <a:ext cx="2209800" cy="6858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10800000">
            <a:off x="5410200" y="533400"/>
            <a:ext cx="2971800" cy="8382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133600"/>
            <a:ext cx="4495800" cy="830997"/>
          </a:xfrm>
          <a:prstGeom prst="rect">
            <a:avLst/>
          </a:prstGeom>
          <a:noFill/>
        </p:spPr>
        <p:txBody>
          <a:bodyPr wrap="square" rtlCol="0">
            <a:spAutoFit/>
          </a:bodyPr>
          <a:lstStyle/>
          <a:p>
            <a:r>
              <a:rPr lang="en-US" sz="2400" dirty="0" smtClean="0"/>
              <a:t>As energy is lost to the air, the gas will condense back to a liquid.</a:t>
            </a:r>
            <a:endParaRPr lang="en-US" sz="2400" dirty="0"/>
          </a:p>
        </p:txBody>
      </p:sp>
      <p:pic>
        <p:nvPicPr>
          <p:cNvPr id="16" name="Picture 15" descr="ci_mji03t.jpg"/>
          <p:cNvPicPr>
            <a:picLocks noChangeAspect="1"/>
          </p:cNvPicPr>
          <p:nvPr/>
        </p:nvPicPr>
        <p:blipFill>
          <a:blip r:embed="rId3" cstate="print"/>
          <a:stretch>
            <a:fillRect/>
          </a:stretch>
        </p:blipFill>
        <p:spPr>
          <a:xfrm>
            <a:off x="228600" y="3048"/>
            <a:ext cx="4038600" cy="20208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i_mji03t.jpg"/>
          <p:cNvPicPr>
            <a:picLocks noChangeAspect="1"/>
          </p:cNvPicPr>
          <p:nvPr/>
        </p:nvPicPr>
        <p:blipFill>
          <a:blip r:embed="rId2" cstate="print"/>
          <a:stretch>
            <a:fillRect/>
          </a:stretch>
        </p:blipFill>
        <p:spPr>
          <a:xfrm>
            <a:off x="304800" y="0"/>
            <a:ext cx="4191000" cy="2645664"/>
          </a:xfrm>
          <a:prstGeom prst="rect">
            <a:avLst/>
          </a:prstGeom>
        </p:spPr>
      </p:pic>
      <p:cxnSp>
        <p:nvCxnSpPr>
          <p:cNvPr id="4" name="Curved Connector 3"/>
          <p:cNvCxnSpPr/>
          <p:nvPr/>
        </p:nvCxnSpPr>
        <p:spPr>
          <a:xfrm rot="16200000" flipH="1">
            <a:off x="533400" y="3352800"/>
            <a:ext cx="1447800" cy="2286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urved Connector 5"/>
          <p:cNvCxnSpPr/>
          <p:nvPr/>
        </p:nvCxnSpPr>
        <p:spPr>
          <a:xfrm rot="16200000" flipH="1">
            <a:off x="1104900" y="3314700"/>
            <a:ext cx="1295400" cy="3048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6200000" flipH="1">
            <a:off x="1752600" y="3276600"/>
            <a:ext cx="1371600" cy="3048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0" y="2971800"/>
            <a:ext cx="5410200" cy="1200329"/>
          </a:xfrm>
          <a:prstGeom prst="rect">
            <a:avLst/>
          </a:prstGeom>
          <a:noFill/>
        </p:spPr>
        <p:txBody>
          <a:bodyPr wrap="square" rtlCol="0">
            <a:spAutoFit/>
          </a:bodyPr>
          <a:lstStyle/>
          <a:p>
            <a:r>
              <a:rPr lang="en-US" sz="2400" dirty="0" smtClean="0"/>
              <a:t>As more energy is released the molecules will move closer together, releasing latent heat and the water freezes.</a:t>
            </a:r>
            <a:endParaRPr lang="en-US" sz="2400" dirty="0"/>
          </a:p>
        </p:txBody>
      </p:sp>
      <p:pic>
        <p:nvPicPr>
          <p:cNvPr id="10" name="Picture 9" descr="snowflake.jpg"/>
          <p:cNvPicPr>
            <a:picLocks noChangeAspect="1"/>
          </p:cNvPicPr>
          <p:nvPr/>
        </p:nvPicPr>
        <p:blipFill>
          <a:blip r:embed="rId3" cstate="print"/>
          <a:stretch>
            <a:fillRect/>
          </a:stretch>
        </p:blipFill>
        <p:spPr>
          <a:xfrm>
            <a:off x="607595" y="4267200"/>
            <a:ext cx="3507206" cy="25907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9"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g.jpg"/>
          <p:cNvPicPr>
            <a:picLocks noChangeAspect="1"/>
          </p:cNvPicPr>
          <p:nvPr/>
        </p:nvPicPr>
        <p:blipFill>
          <a:blip r:embed="rId2" cstate="print"/>
          <a:stretch>
            <a:fillRect/>
          </a:stretch>
        </p:blipFill>
        <p:spPr>
          <a:xfrm>
            <a:off x="0" y="102198"/>
            <a:ext cx="9131862" cy="6755802"/>
          </a:xfrm>
          <a:prstGeom prst="rect">
            <a:avLst/>
          </a:prstGeom>
        </p:spPr>
      </p:pic>
      <p:sp>
        <p:nvSpPr>
          <p:cNvPr id="3" name="TextBox 2"/>
          <p:cNvSpPr txBox="1"/>
          <p:nvPr/>
        </p:nvSpPr>
        <p:spPr>
          <a:xfrm>
            <a:off x="304800" y="381000"/>
            <a:ext cx="4495800" cy="461665"/>
          </a:xfrm>
          <a:prstGeom prst="rect">
            <a:avLst/>
          </a:prstGeom>
          <a:noFill/>
        </p:spPr>
        <p:txBody>
          <a:bodyPr wrap="square" rtlCol="0">
            <a:spAutoFit/>
          </a:bodyPr>
          <a:lstStyle/>
          <a:p>
            <a:r>
              <a:rPr lang="en-US" sz="2400" dirty="0" smtClean="0"/>
              <a:t>Humidity is water vapor in the air.  </a:t>
            </a:r>
            <a:endParaRPr lang="en-US" sz="2400" dirty="0"/>
          </a:p>
        </p:txBody>
      </p:sp>
      <p:sp>
        <p:nvSpPr>
          <p:cNvPr id="4" name="TextBox 3"/>
          <p:cNvSpPr txBox="1"/>
          <p:nvPr/>
        </p:nvSpPr>
        <p:spPr>
          <a:xfrm>
            <a:off x="4953000" y="533400"/>
            <a:ext cx="4191000" cy="1200329"/>
          </a:xfrm>
          <a:prstGeom prst="rect">
            <a:avLst/>
          </a:prstGeom>
          <a:noFill/>
        </p:spPr>
        <p:txBody>
          <a:bodyPr wrap="square" rtlCol="0">
            <a:spAutoFit/>
          </a:bodyPr>
          <a:lstStyle/>
          <a:p>
            <a:r>
              <a:rPr lang="en-US" sz="2400" dirty="0" smtClean="0"/>
              <a:t>Humidity is controlled by the rate of evaporation and the rate of condensation.</a:t>
            </a:r>
            <a:endParaRPr lang="en-US" sz="2400" dirty="0"/>
          </a:p>
        </p:txBody>
      </p:sp>
      <p:sp>
        <p:nvSpPr>
          <p:cNvPr id="5" name="TextBox 4"/>
          <p:cNvSpPr txBox="1"/>
          <p:nvPr/>
        </p:nvSpPr>
        <p:spPr>
          <a:xfrm>
            <a:off x="609600" y="2971800"/>
            <a:ext cx="8153400" cy="830997"/>
          </a:xfrm>
          <a:prstGeom prst="rect">
            <a:avLst/>
          </a:prstGeom>
          <a:noFill/>
        </p:spPr>
        <p:txBody>
          <a:bodyPr wrap="square" rtlCol="0">
            <a:spAutoFit/>
          </a:bodyPr>
          <a:lstStyle/>
          <a:p>
            <a:r>
              <a:rPr lang="en-US" sz="2400" dirty="0" smtClean="0"/>
              <a:t>The point where evaporation is equal to the rate of condensation is called the dew point.</a:t>
            </a:r>
            <a:endParaRPr lang="en-US" sz="2400" dirty="0"/>
          </a:p>
        </p:txBody>
      </p:sp>
      <p:sp>
        <p:nvSpPr>
          <p:cNvPr id="6" name="TextBox 5"/>
          <p:cNvSpPr txBox="1"/>
          <p:nvPr/>
        </p:nvSpPr>
        <p:spPr>
          <a:xfrm>
            <a:off x="457200" y="4495800"/>
            <a:ext cx="7315200" cy="830997"/>
          </a:xfrm>
          <a:prstGeom prst="rect">
            <a:avLst/>
          </a:prstGeom>
          <a:noFill/>
        </p:spPr>
        <p:txBody>
          <a:bodyPr wrap="square" rtlCol="0">
            <a:spAutoFit/>
          </a:bodyPr>
          <a:lstStyle/>
          <a:p>
            <a:r>
              <a:rPr lang="en-US" sz="2400" dirty="0" smtClean="0"/>
              <a:t>At temperatures below the dew point, condensation occurs and liquid water droplets form.</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615</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UCS</cp:lastModifiedBy>
  <cp:revision>37</cp:revision>
  <dcterms:created xsi:type="dcterms:W3CDTF">2008-05-14T17:52:00Z</dcterms:created>
  <dcterms:modified xsi:type="dcterms:W3CDTF">2012-04-27T15:05:15Z</dcterms:modified>
</cp:coreProperties>
</file>