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287753-6E2E-4847-8FC9-DF5BB7C5646C}" type="datetimeFigureOut">
              <a:rPr lang="en-US" smtClean="0"/>
              <a:pPr/>
              <a:t>5/26/2010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87753-6E2E-4847-8FC9-DF5BB7C5646C}" type="datetimeFigureOut">
              <a:rPr lang="en-US" smtClean="0"/>
              <a:pPr/>
              <a:t>5/26/2010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87753-6E2E-4847-8FC9-DF5BB7C5646C}" type="datetimeFigureOut">
              <a:rPr lang="en-US" smtClean="0"/>
              <a:pPr/>
              <a:t>5/26/2010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287753-6E2E-4847-8FC9-DF5BB7C5646C}" type="datetimeFigureOut">
              <a:rPr lang="en-US" smtClean="0"/>
              <a:pPr/>
              <a:t>5/26/2010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287753-6E2E-4847-8FC9-DF5BB7C5646C}" type="datetimeFigureOut">
              <a:rPr lang="en-US" smtClean="0"/>
              <a:pPr/>
              <a:t>5/26/2010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287753-6E2E-4847-8FC9-DF5BB7C5646C}" type="datetimeFigureOut">
              <a:rPr lang="en-US" smtClean="0"/>
              <a:pPr/>
              <a:t>5/26/2010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287753-6E2E-4847-8FC9-DF5BB7C5646C}" type="datetimeFigureOut">
              <a:rPr lang="en-US" smtClean="0"/>
              <a:pPr/>
              <a:t>5/26/2010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287753-6E2E-4847-8FC9-DF5BB7C5646C}" type="datetimeFigureOut">
              <a:rPr lang="en-US" smtClean="0"/>
              <a:pPr/>
              <a:t>5/26/2010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287753-6E2E-4847-8FC9-DF5BB7C5646C}" type="datetimeFigureOut">
              <a:rPr lang="en-US" smtClean="0"/>
              <a:pPr/>
              <a:t>5/26/2010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87753-6E2E-4847-8FC9-DF5BB7C5646C}" type="datetimeFigureOut">
              <a:rPr lang="en-US" smtClean="0"/>
              <a:pPr/>
              <a:t>5/26/2010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287753-6E2E-4847-8FC9-DF5BB7C5646C}" type="datetimeFigureOut">
              <a:rPr lang="en-US" smtClean="0"/>
              <a:pPr/>
              <a:t>5/26/2010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160B52-95B7-423F-9F37-2BBB5085A51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287753-6E2E-4847-8FC9-DF5BB7C5646C}" type="datetimeFigureOut">
              <a:rPr lang="en-US" smtClean="0"/>
              <a:pPr/>
              <a:t>5/26/2010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160B52-95B7-423F-9F37-2BBB5085A51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ATMOSPHERIC CIRCULATION</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atmospheric_circulation.jpg"/>
          <p:cNvPicPr>
            <a:picLocks noChangeAspect="1"/>
          </p:cNvPicPr>
          <p:nvPr/>
        </p:nvPicPr>
        <p:blipFill>
          <a:blip r:embed="rId2" cstate="print"/>
          <a:stretch>
            <a:fillRect/>
          </a:stretch>
        </p:blipFill>
        <p:spPr>
          <a:xfrm>
            <a:off x="1" y="-1"/>
            <a:ext cx="9144000" cy="6832807"/>
          </a:xfrm>
          <a:prstGeom prst="rect">
            <a:avLst/>
          </a:prstGeom>
        </p:spPr>
      </p:pic>
      <p:sp>
        <p:nvSpPr>
          <p:cNvPr id="5" name="TextBox 4"/>
          <p:cNvSpPr txBox="1"/>
          <p:nvPr/>
        </p:nvSpPr>
        <p:spPr>
          <a:xfrm>
            <a:off x="-152400" y="2057400"/>
            <a:ext cx="7010400" cy="1938992"/>
          </a:xfrm>
          <a:prstGeom prst="rect">
            <a:avLst/>
          </a:prstGeom>
          <a:noFill/>
        </p:spPr>
        <p:txBody>
          <a:bodyPr wrap="square" rtlCol="0">
            <a:spAutoFit/>
          </a:bodyPr>
          <a:lstStyle/>
          <a:p>
            <a:pPr algn="ctr"/>
            <a:r>
              <a:rPr lang="en-US" sz="6000" dirty="0" smtClean="0">
                <a:solidFill>
                  <a:srgbClr val="FF0000"/>
                </a:solidFill>
              </a:rPr>
              <a:t>Atmospheric </a:t>
            </a:r>
          </a:p>
          <a:p>
            <a:pPr algn="ctr"/>
            <a:r>
              <a:rPr lang="en-US" sz="6000" dirty="0" smtClean="0">
                <a:solidFill>
                  <a:srgbClr val="FF0000"/>
                </a:solidFill>
              </a:rPr>
              <a:t>Circulation</a:t>
            </a:r>
            <a:endParaRPr lang="en-US" sz="60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t.jpg"/>
          <p:cNvPicPr>
            <a:picLocks noChangeAspect="1"/>
          </p:cNvPicPr>
          <p:nvPr/>
        </p:nvPicPr>
        <p:blipFill>
          <a:blip r:embed="rId2" cstate="print"/>
          <a:stretch>
            <a:fillRect/>
          </a:stretch>
        </p:blipFill>
        <p:spPr>
          <a:xfrm>
            <a:off x="228600" y="1447800"/>
            <a:ext cx="5282353" cy="5181600"/>
          </a:xfrm>
          <a:prstGeom prst="rect">
            <a:avLst/>
          </a:prstGeom>
        </p:spPr>
      </p:pic>
      <p:sp>
        <p:nvSpPr>
          <p:cNvPr id="3" name="TextBox 2"/>
          <p:cNvSpPr txBox="1"/>
          <p:nvPr/>
        </p:nvSpPr>
        <p:spPr>
          <a:xfrm>
            <a:off x="304800" y="304800"/>
            <a:ext cx="8305800" cy="830997"/>
          </a:xfrm>
          <a:prstGeom prst="rect">
            <a:avLst/>
          </a:prstGeom>
          <a:noFill/>
        </p:spPr>
        <p:txBody>
          <a:bodyPr wrap="square" rtlCol="0">
            <a:spAutoFit/>
          </a:bodyPr>
          <a:lstStyle/>
          <a:p>
            <a:r>
              <a:rPr lang="en-US" sz="2400" dirty="0" smtClean="0"/>
              <a:t>Narrow bands of high speed winds that form in the upper troposphere and lower stratosphere are called JET STREAMS.</a:t>
            </a:r>
            <a:endParaRPr lang="en-US" sz="2400" dirty="0"/>
          </a:p>
        </p:txBody>
      </p:sp>
      <p:sp>
        <p:nvSpPr>
          <p:cNvPr id="4" name="TextBox 3"/>
          <p:cNvSpPr txBox="1"/>
          <p:nvPr/>
        </p:nvSpPr>
        <p:spPr>
          <a:xfrm>
            <a:off x="5486400" y="1524000"/>
            <a:ext cx="3429000" cy="1938992"/>
          </a:xfrm>
          <a:prstGeom prst="rect">
            <a:avLst/>
          </a:prstGeom>
          <a:noFill/>
        </p:spPr>
        <p:txBody>
          <a:bodyPr wrap="square" rtlCol="0">
            <a:spAutoFit/>
          </a:bodyPr>
          <a:lstStyle/>
          <a:p>
            <a:r>
              <a:rPr lang="en-US" sz="2400" dirty="0" smtClean="0"/>
              <a:t>Where cold polar air meets with warmer mid-latitude air, a Polar or mid-latitude jet stream occurs.</a:t>
            </a:r>
            <a:endParaRPr lang="en-US" sz="2400" dirty="0"/>
          </a:p>
        </p:txBody>
      </p:sp>
      <p:sp>
        <p:nvSpPr>
          <p:cNvPr id="5" name="TextBox 4"/>
          <p:cNvSpPr txBox="1"/>
          <p:nvPr/>
        </p:nvSpPr>
        <p:spPr>
          <a:xfrm>
            <a:off x="5562600" y="3886200"/>
            <a:ext cx="3429000" cy="1569660"/>
          </a:xfrm>
          <a:prstGeom prst="rect">
            <a:avLst/>
          </a:prstGeom>
          <a:noFill/>
        </p:spPr>
        <p:txBody>
          <a:bodyPr wrap="square" rtlCol="0">
            <a:spAutoFit/>
          </a:bodyPr>
          <a:lstStyle/>
          <a:p>
            <a:r>
              <a:rPr lang="en-US" sz="2400" dirty="0" smtClean="0"/>
              <a:t>Where warm tropical air meets cool mid-latitude air, a subtropical jet stream forms.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t2.jpg"/>
          <p:cNvPicPr>
            <a:picLocks noChangeAspect="1"/>
          </p:cNvPicPr>
          <p:nvPr/>
        </p:nvPicPr>
        <p:blipFill>
          <a:blip r:embed="rId2" cstate="print"/>
          <a:stretch>
            <a:fillRect/>
          </a:stretch>
        </p:blipFill>
        <p:spPr>
          <a:xfrm>
            <a:off x="228600" y="2158257"/>
            <a:ext cx="5803900" cy="4699743"/>
          </a:xfrm>
          <a:prstGeom prst="rect">
            <a:avLst/>
          </a:prstGeom>
        </p:spPr>
      </p:pic>
      <p:sp>
        <p:nvSpPr>
          <p:cNvPr id="3" name="TextBox 2"/>
          <p:cNvSpPr txBox="1"/>
          <p:nvPr/>
        </p:nvSpPr>
        <p:spPr>
          <a:xfrm>
            <a:off x="228600" y="228600"/>
            <a:ext cx="8382000" cy="1200329"/>
          </a:xfrm>
          <a:prstGeom prst="rect">
            <a:avLst/>
          </a:prstGeom>
          <a:noFill/>
        </p:spPr>
        <p:txBody>
          <a:bodyPr wrap="square" rtlCol="0">
            <a:spAutoFit/>
          </a:bodyPr>
          <a:lstStyle/>
          <a:p>
            <a:r>
              <a:rPr lang="en-US" sz="2400" dirty="0" smtClean="0"/>
              <a:t>The mid-latitude jet stream can reach speeds up to 500 km/hr.  The stream is about 100 km wide and 2 to 3 km thick.  They are about 10 to 15 km above  the surface.</a:t>
            </a:r>
            <a:endParaRPr lang="en-US" sz="2400" dirty="0"/>
          </a:p>
        </p:txBody>
      </p:sp>
      <p:sp>
        <p:nvSpPr>
          <p:cNvPr id="4" name="TextBox 3"/>
          <p:cNvSpPr txBox="1"/>
          <p:nvPr/>
        </p:nvSpPr>
        <p:spPr>
          <a:xfrm>
            <a:off x="6248400" y="4724400"/>
            <a:ext cx="2438400" cy="1938992"/>
          </a:xfrm>
          <a:prstGeom prst="rect">
            <a:avLst/>
          </a:prstGeom>
          <a:noFill/>
        </p:spPr>
        <p:txBody>
          <a:bodyPr wrap="square" rtlCol="0">
            <a:spAutoFit/>
          </a:bodyPr>
          <a:lstStyle/>
          <a:p>
            <a:r>
              <a:rPr lang="en-US" sz="2400" dirty="0" smtClean="0"/>
              <a:t>The subtropical jet stream, changes very little in speed or position.  </a:t>
            </a:r>
            <a:endParaRPr lang="en-US" sz="2400" dirty="0"/>
          </a:p>
        </p:txBody>
      </p:sp>
      <p:sp>
        <p:nvSpPr>
          <p:cNvPr id="5" name="TextBox 4"/>
          <p:cNvSpPr txBox="1"/>
          <p:nvPr/>
        </p:nvSpPr>
        <p:spPr>
          <a:xfrm>
            <a:off x="6248400" y="1905000"/>
            <a:ext cx="2667000" cy="1569660"/>
          </a:xfrm>
          <a:prstGeom prst="rect">
            <a:avLst/>
          </a:prstGeom>
          <a:noFill/>
        </p:spPr>
        <p:txBody>
          <a:bodyPr wrap="square" rtlCol="0">
            <a:spAutoFit/>
          </a:bodyPr>
          <a:lstStyle/>
          <a:p>
            <a:r>
              <a:rPr lang="en-US" sz="2400" dirty="0" smtClean="0"/>
              <a:t>The mid-latitude jet stream can affect airline traffic and the path of storms.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abreeze.gif"/>
          <p:cNvPicPr>
            <a:picLocks noChangeAspect="1"/>
          </p:cNvPicPr>
          <p:nvPr/>
        </p:nvPicPr>
        <p:blipFill>
          <a:blip r:embed="rId2" cstate="print"/>
          <a:stretch>
            <a:fillRect/>
          </a:stretch>
        </p:blipFill>
        <p:spPr>
          <a:xfrm>
            <a:off x="0" y="3235854"/>
            <a:ext cx="9144000" cy="3622146"/>
          </a:xfrm>
          <a:prstGeom prst="rect">
            <a:avLst/>
          </a:prstGeom>
        </p:spPr>
      </p:pic>
      <p:sp>
        <p:nvSpPr>
          <p:cNvPr id="3" name="TextBox 2"/>
          <p:cNvSpPr txBox="1"/>
          <p:nvPr/>
        </p:nvSpPr>
        <p:spPr>
          <a:xfrm>
            <a:off x="0" y="228600"/>
            <a:ext cx="9144000" cy="584775"/>
          </a:xfrm>
          <a:prstGeom prst="rect">
            <a:avLst/>
          </a:prstGeom>
          <a:noFill/>
        </p:spPr>
        <p:txBody>
          <a:bodyPr wrap="square" rtlCol="0">
            <a:spAutoFit/>
          </a:bodyPr>
          <a:lstStyle/>
          <a:p>
            <a:pPr algn="ctr"/>
            <a:r>
              <a:rPr lang="en-US" sz="3200" dirty="0" smtClean="0"/>
              <a:t>LAND AND SEA BREEZES</a:t>
            </a:r>
            <a:endParaRPr lang="en-US" sz="3200" dirty="0"/>
          </a:p>
        </p:txBody>
      </p:sp>
      <p:sp>
        <p:nvSpPr>
          <p:cNvPr id="4" name="TextBox 3"/>
          <p:cNvSpPr txBox="1"/>
          <p:nvPr/>
        </p:nvSpPr>
        <p:spPr>
          <a:xfrm>
            <a:off x="228600" y="1066800"/>
            <a:ext cx="8686800" cy="1569660"/>
          </a:xfrm>
          <a:prstGeom prst="rect">
            <a:avLst/>
          </a:prstGeom>
          <a:noFill/>
        </p:spPr>
        <p:txBody>
          <a:bodyPr wrap="square" rtlCol="0">
            <a:spAutoFit/>
          </a:bodyPr>
          <a:lstStyle/>
          <a:p>
            <a:r>
              <a:rPr lang="en-US" sz="2400" dirty="0" smtClean="0"/>
              <a:t>Land heats up faster than water.  During the day, air over the land heats up and rises creating low pressure.  Air moves from the water onto the land to replace the rising air.  This creates a local wind called a sea breeze.</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andbreeze.gif"/>
          <p:cNvPicPr>
            <a:picLocks noChangeAspect="1"/>
          </p:cNvPicPr>
          <p:nvPr/>
        </p:nvPicPr>
        <p:blipFill>
          <a:blip r:embed="rId2" cstate="print"/>
          <a:stretch>
            <a:fillRect/>
          </a:stretch>
        </p:blipFill>
        <p:spPr>
          <a:xfrm>
            <a:off x="0" y="3352801"/>
            <a:ext cx="9144000" cy="3505200"/>
          </a:xfrm>
          <a:prstGeom prst="rect">
            <a:avLst/>
          </a:prstGeom>
        </p:spPr>
      </p:pic>
      <p:sp>
        <p:nvSpPr>
          <p:cNvPr id="3" name="TextBox 2"/>
          <p:cNvSpPr txBox="1"/>
          <p:nvPr/>
        </p:nvSpPr>
        <p:spPr>
          <a:xfrm>
            <a:off x="304800" y="457200"/>
            <a:ext cx="8458200" cy="1569660"/>
          </a:xfrm>
          <a:prstGeom prst="rect">
            <a:avLst/>
          </a:prstGeom>
          <a:noFill/>
        </p:spPr>
        <p:txBody>
          <a:bodyPr wrap="square" rtlCol="0">
            <a:spAutoFit/>
          </a:bodyPr>
          <a:lstStyle/>
          <a:p>
            <a:r>
              <a:rPr lang="en-US" sz="2400" dirty="0" smtClean="0"/>
              <a:t>At night, the land cools faster than the water.  Air is now rising over the water and sinking over the land.  The air now moves off the land to replace the rising air over the water.  This local breeze is called a land breeze.</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valleybreeze.gif"/>
          <p:cNvPicPr>
            <a:picLocks noChangeAspect="1"/>
          </p:cNvPicPr>
          <p:nvPr/>
        </p:nvPicPr>
        <p:blipFill>
          <a:blip r:embed="rId2" cstate="print"/>
          <a:stretch>
            <a:fillRect/>
          </a:stretch>
        </p:blipFill>
        <p:spPr>
          <a:xfrm>
            <a:off x="0" y="3762375"/>
            <a:ext cx="9144000" cy="3095625"/>
          </a:xfrm>
          <a:prstGeom prst="rect">
            <a:avLst/>
          </a:prstGeom>
        </p:spPr>
      </p:pic>
      <p:sp>
        <p:nvSpPr>
          <p:cNvPr id="3" name="TextBox 2"/>
          <p:cNvSpPr txBox="1"/>
          <p:nvPr/>
        </p:nvSpPr>
        <p:spPr>
          <a:xfrm>
            <a:off x="304800" y="381000"/>
            <a:ext cx="8610600" cy="584775"/>
          </a:xfrm>
          <a:prstGeom prst="rect">
            <a:avLst/>
          </a:prstGeom>
          <a:noFill/>
        </p:spPr>
        <p:txBody>
          <a:bodyPr wrap="square" rtlCol="0">
            <a:spAutoFit/>
          </a:bodyPr>
          <a:lstStyle/>
          <a:p>
            <a:pPr algn="ctr"/>
            <a:r>
              <a:rPr lang="en-US" sz="3200" dirty="0" smtClean="0"/>
              <a:t>VALLEY AND MOUNTAIN BREEZES</a:t>
            </a:r>
            <a:endParaRPr lang="en-US" sz="3200" dirty="0"/>
          </a:p>
        </p:txBody>
      </p:sp>
      <p:sp>
        <p:nvSpPr>
          <p:cNvPr id="4" name="TextBox 3"/>
          <p:cNvSpPr txBox="1"/>
          <p:nvPr/>
        </p:nvSpPr>
        <p:spPr>
          <a:xfrm>
            <a:off x="304800" y="1143000"/>
            <a:ext cx="8610600" cy="1200329"/>
          </a:xfrm>
          <a:prstGeom prst="rect">
            <a:avLst/>
          </a:prstGeom>
          <a:noFill/>
        </p:spPr>
        <p:txBody>
          <a:bodyPr wrap="square" rtlCol="0">
            <a:spAutoFit/>
          </a:bodyPr>
          <a:lstStyle/>
          <a:p>
            <a:r>
              <a:rPr lang="en-US" sz="2400" dirty="0" smtClean="0"/>
              <a:t>During the day, air in the valley heats up and moves upslope, creating what is called a valley breeze.  Winds are named for the direction from which they blow.</a:t>
            </a: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untainbreeze.gif"/>
          <p:cNvPicPr>
            <a:picLocks noChangeAspect="1"/>
          </p:cNvPicPr>
          <p:nvPr/>
        </p:nvPicPr>
        <p:blipFill>
          <a:blip r:embed="rId2" cstate="print"/>
          <a:stretch>
            <a:fillRect/>
          </a:stretch>
        </p:blipFill>
        <p:spPr>
          <a:xfrm>
            <a:off x="0" y="3657601"/>
            <a:ext cx="9144000" cy="3200400"/>
          </a:xfrm>
          <a:prstGeom prst="rect">
            <a:avLst/>
          </a:prstGeom>
        </p:spPr>
      </p:pic>
      <p:sp>
        <p:nvSpPr>
          <p:cNvPr id="3" name="TextBox 2"/>
          <p:cNvSpPr txBox="1"/>
          <p:nvPr/>
        </p:nvSpPr>
        <p:spPr>
          <a:xfrm>
            <a:off x="0" y="381000"/>
            <a:ext cx="9144000" cy="1938992"/>
          </a:xfrm>
          <a:prstGeom prst="rect">
            <a:avLst/>
          </a:prstGeom>
          <a:noFill/>
        </p:spPr>
        <p:txBody>
          <a:bodyPr wrap="square" rtlCol="0">
            <a:spAutoFit/>
          </a:bodyPr>
          <a:lstStyle/>
          <a:p>
            <a:r>
              <a:rPr lang="en-US" sz="2400" dirty="0" smtClean="0"/>
              <a:t>At night, the air in the mountains, which is thinner, cools faster than the air in the valley causing the air to sink and flow down the sides of the valley.  This is called a mountain breeze.  The sinking air causes the warmer air in the valley to be forced upward, where it condenses forming clouds or fog along the tops of the valley.</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dirty="0" smtClean="0"/>
              <a:t>Explain the </a:t>
            </a:r>
            <a:r>
              <a:rPr lang="en-US" dirty="0" err="1" smtClean="0"/>
              <a:t>coriolis</a:t>
            </a:r>
            <a:r>
              <a:rPr lang="en-US" dirty="0" smtClean="0"/>
              <a:t> effect.</a:t>
            </a:r>
          </a:p>
          <a:p>
            <a:endParaRPr lang="en-US" dirty="0"/>
          </a:p>
          <a:p>
            <a:r>
              <a:rPr lang="en-US" dirty="0" smtClean="0"/>
              <a:t>Describe the global patterns of air circulation, and name the three global wind belts</a:t>
            </a:r>
          </a:p>
          <a:p>
            <a:endParaRPr lang="en-US" dirty="0"/>
          </a:p>
          <a:p>
            <a:r>
              <a:rPr lang="en-US" dirty="0" smtClean="0"/>
              <a:t>Identify two factors that form local wind patterns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riolis.jpg"/>
          <p:cNvPicPr>
            <a:picLocks noChangeAspect="1"/>
          </p:cNvPicPr>
          <p:nvPr/>
        </p:nvPicPr>
        <p:blipFill>
          <a:blip r:embed="rId2" cstate="print"/>
          <a:stretch>
            <a:fillRect/>
          </a:stretch>
        </p:blipFill>
        <p:spPr>
          <a:xfrm>
            <a:off x="228600" y="1761564"/>
            <a:ext cx="4572000" cy="5096436"/>
          </a:xfrm>
          <a:prstGeom prst="rect">
            <a:avLst/>
          </a:prstGeom>
        </p:spPr>
      </p:pic>
      <p:sp>
        <p:nvSpPr>
          <p:cNvPr id="5" name="TextBox 4"/>
          <p:cNvSpPr txBox="1"/>
          <p:nvPr/>
        </p:nvSpPr>
        <p:spPr>
          <a:xfrm>
            <a:off x="228600" y="381000"/>
            <a:ext cx="8610600" cy="923330"/>
          </a:xfrm>
          <a:prstGeom prst="rect">
            <a:avLst/>
          </a:prstGeom>
          <a:noFill/>
        </p:spPr>
        <p:txBody>
          <a:bodyPr wrap="square" rtlCol="0">
            <a:spAutoFit/>
          </a:bodyPr>
          <a:lstStyle/>
          <a:p>
            <a:pPr algn="ctr"/>
            <a:r>
              <a:rPr lang="en-US" sz="5400" dirty="0" err="1" smtClean="0"/>
              <a:t>Coriolis</a:t>
            </a:r>
            <a:r>
              <a:rPr lang="en-US" sz="5400" dirty="0" smtClean="0"/>
              <a:t> Effect</a:t>
            </a:r>
            <a:endParaRPr lang="en-US" sz="5400" dirty="0"/>
          </a:p>
        </p:txBody>
      </p:sp>
      <p:sp>
        <p:nvSpPr>
          <p:cNvPr id="6" name="TextBox 5"/>
          <p:cNvSpPr txBox="1"/>
          <p:nvPr/>
        </p:nvSpPr>
        <p:spPr>
          <a:xfrm>
            <a:off x="5181600" y="2057400"/>
            <a:ext cx="3657600" cy="2308324"/>
          </a:xfrm>
          <a:prstGeom prst="rect">
            <a:avLst/>
          </a:prstGeom>
          <a:noFill/>
        </p:spPr>
        <p:txBody>
          <a:bodyPr wrap="square" rtlCol="0">
            <a:spAutoFit/>
          </a:bodyPr>
          <a:lstStyle/>
          <a:p>
            <a:r>
              <a:rPr lang="en-US" sz="2400" dirty="0" smtClean="0"/>
              <a:t>The tendency of a moving object to follow a curved path rather than a straight path because of the earth’s rotation is called the </a:t>
            </a:r>
            <a:r>
              <a:rPr lang="en-US" sz="2400" dirty="0" err="1" smtClean="0"/>
              <a:t>Coriolis</a:t>
            </a:r>
            <a:r>
              <a:rPr lang="en-US" sz="2400" dirty="0" smtClean="0"/>
              <a:t> effect. </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tdia1.jpg"/>
          <p:cNvPicPr>
            <a:picLocks noChangeAspect="1"/>
          </p:cNvPicPr>
          <p:nvPr/>
        </p:nvPicPr>
        <p:blipFill>
          <a:blip r:embed="rId2" cstate="print"/>
          <a:stretch>
            <a:fillRect/>
          </a:stretch>
        </p:blipFill>
        <p:spPr>
          <a:xfrm>
            <a:off x="0" y="0"/>
            <a:ext cx="6934200" cy="6827246"/>
          </a:xfrm>
          <a:prstGeom prst="rect">
            <a:avLst/>
          </a:prstGeom>
        </p:spPr>
      </p:pic>
      <p:sp>
        <p:nvSpPr>
          <p:cNvPr id="4" name="TextBox 3"/>
          <p:cNvSpPr txBox="1"/>
          <p:nvPr/>
        </p:nvSpPr>
        <p:spPr>
          <a:xfrm>
            <a:off x="6858000" y="228600"/>
            <a:ext cx="2286000" cy="2677656"/>
          </a:xfrm>
          <a:prstGeom prst="rect">
            <a:avLst/>
          </a:prstGeom>
          <a:noFill/>
        </p:spPr>
        <p:txBody>
          <a:bodyPr wrap="square" rtlCol="0">
            <a:spAutoFit/>
          </a:bodyPr>
          <a:lstStyle/>
          <a:p>
            <a:r>
              <a:rPr lang="en-US" sz="2400" dirty="0" smtClean="0"/>
              <a:t>Objects in the northern hemi-sphere are </a:t>
            </a:r>
            <a:r>
              <a:rPr lang="en-US" sz="2400" dirty="0" smtClean="0"/>
              <a:t>deflected </a:t>
            </a:r>
            <a:r>
              <a:rPr lang="en-US" sz="2400" dirty="0" smtClean="0"/>
              <a:t>to the  right due to the rotation of the earth.  </a:t>
            </a:r>
            <a:endParaRPr lang="en-US" sz="2400" dirty="0"/>
          </a:p>
        </p:txBody>
      </p:sp>
      <p:sp>
        <p:nvSpPr>
          <p:cNvPr id="5" name="TextBox 4"/>
          <p:cNvSpPr txBox="1"/>
          <p:nvPr/>
        </p:nvSpPr>
        <p:spPr>
          <a:xfrm>
            <a:off x="6934200" y="3124200"/>
            <a:ext cx="2209800" cy="2308324"/>
          </a:xfrm>
          <a:prstGeom prst="rect">
            <a:avLst/>
          </a:prstGeom>
          <a:noFill/>
        </p:spPr>
        <p:txBody>
          <a:bodyPr wrap="square" rtlCol="0">
            <a:spAutoFit/>
          </a:bodyPr>
          <a:lstStyle/>
          <a:p>
            <a:r>
              <a:rPr lang="en-US" sz="2400" dirty="0" smtClean="0"/>
              <a:t>The </a:t>
            </a:r>
            <a:r>
              <a:rPr lang="en-US" sz="2400" dirty="0" err="1" smtClean="0"/>
              <a:t>coriolis</a:t>
            </a:r>
            <a:r>
              <a:rPr lang="en-US" sz="2400" dirty="0" smtClean="0"/>
              <a:t> effect also changes the path of large masses of air or ocean currents.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IG07_006.jpg"/>
          <p:cNvPicPr>
            <a:picLocks noChangeAspect="1"/>
          </p:cNvPicPr>
          <p:nvPr/>
        </p:nvPicPr>
        <p:blipFill>
          <a:blip r:embed="rId2" cstate="print"/>
          <a:stretch>
            <a:fillRect/>
          </a:stretch>
        </p:blipFill>
        <p:spPr>
          <a:xfrm>
            <a:off x="838200" y="76861"/>
            <a:ext cx="7696200" cy="651088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9globalcirccomp.jpg"/>
          <p:cNvPicPr>
            <a:picLocks noChangeAspect="1"/>
          </p:cNvPicPr>
          <p:nvPr/>
        </p:nvPicPr>
        <p:blipFill>
          <a:blip r:embed="rId2" cstate="print"/>
          <a:stretch>
            <a:fillRect/>
          </a:stretch>
        </p:blipFill>
        <p:spPr>
          <a:xfrm>
            <a:off x="304800" y="0"/>
            <a:ext cx="4267200" cy="6727952"/>
          </a:xfrm>
          <a:prstGeom prst="rect">
            <a:avLst/>
          </a:prstGeom>
        </p:spPr>
      </p:pic>
      <p:sp>
        <p:nvSpPr>
          <p:cNvPr id="3" name="TextBox 2"/>
          <p:cNvSpPr txBox="1"/>
          <p:nvPr/>
        </p:nvSpPr>
        <p:spPr>
          <a:xfrm>
            <a:off x="4572000" y="304800"/>
            <a:ext cx="4267200" cy="1200329"/>
          </a:xfrm>
          <a:prstGeom prst="rect">
            <a:avLst/>
          </a:prstGeom>
          <a:noFill/>
        </p:spPr>
        <p:txBody>
          <a:bodyPr wrap="square" rtlCol="0">
            <a:spAutoFit/>
          </a:bodyPr>
          <a:lstStyle/>
          <a:p>
            <a:r>
              <a:rPr lang="en-US" sz="2400" dirty="0" smtClean="0"/>
              <a:t>Global wind patterns form three looping patterns of flow called convection cells.</a:t>
            </a:r>
            <a:endParaRPr lang="en-US" sz="2400" dirty="0"/>
          </a:p>
        </p:txBody>
      </p:sp>
      <p:sp>
        <p:nvSpPr>
          <p:cNvPr id="5" name="TextBox 4"/>
          <p:cNvSpPr txBox="1"/>
          <p:nvPr/>
        </p:nvSpPr>
        <p:spPr>
          <a:xfrm>
            <a:off x="4495800" y="1752600"/>
            <a:ext cx="4648200" cy="1569660"/>
          </a:xfrm>
          <a:prstGeom prst="rect">
            <a:avLst/>
          </a:prstGeom>
          <a:noFill/>
        </p:spPr>
        <p:txBody>
          <a:bodyPr wrap="square" rtlCol="0">
            <a:spAutoFit/>
          </a:bodyPr>
          <a:lstStyle/>
          <a:p>
            <a:r>
              <a:rPr lang="en-US" sz="2400" dirty="0" smtClean="0"/>
              <a:t>Each cell correlates to an area on earth surface called a wind belt, characterized by winds that flow in one main direction.</a:t>
            </a:r>
            <a:endParaRPr lang="en-US" sz="2400" dirty="0"/>
          </a:p>
        </p:txBody>
      </p:sp>
      <p:sp>
        <p:nvSpPr>
          <p:cNvPr id="6" name="TextBox 5"/>
          <p:cNvSpPr txBox="1"/>
          <p:nvPr/>
        </p:nvSpPr>
        <p:spPr>
          <a:xfrm>
            <a:off x="4572000" y="3810000"/>
            <a:ext cx="4343400" cy="830997"/>
          </a:xfrm>
          <a:prstGeom prst="rect">
            <a:avLst/>
          </a:prstGeom>
          <a:noFill/>
        </p:spPr>
        <p:txBody>
          <a:bodyPr wrap="square" rtlCol="0">
            <a:spAutoFit/>
          </a:bodyPr>
          <a:lstStyle/>
          <a:p>
            <a:r>
              <a:rPr lang="en-US" sz="2400" dirty="0" smtClean="0"/>
              <a:t>These winds are called prevailing winds.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5"/>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5" grpId="0"/>
      <p:bldP spid="5" grpId="1"/>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9globalcirccomp.jpg"/>
          <p:cNvPicPr>
            <a:picLocks noChangeAspect="1"/>
          </p:cNvPicPr>
          <p:nvPr/>
        </p:nvPicPr>
        <p:blipFill>
          <a:blip r:embed="rId2" cstate="print"/>
          <a:stretch>
            <a:fillRect/>
          </a:stretch>
        </p:blipFill>
        <p:spPr>
          <a:xfrm>
            <a:off x="0" y="228600"/>
            <a:ext cx="4108034" cy="6477000"/>
          </a:xfrm>
          <a:prstGeom prst="rect">
            <a:avLst/>
          </a:prstGeom>
        </p:spPr>
      </p:pic>
      <p:sp>
        <p:nvSpPr>
          <p:cNvPr id="3" name="TextBox 2"/>
          <p:cNvSpPr txBox="1"/>
          <p:nvPr/>
        </p:nvSpPr>
        <p:spPr>
          <a:xfrm>
            <a:off x="3886200" y="2514600"/>
            <a:ext cx="5029200" cy="830997"/>
          </a:xfrm>
          <a:prstGeom prst="rect">
            <a:avLst/>
          </a:prstGeom>
          <a:noFill/>
        </p:spPr>
        <p:txBody>
          <a:bodyPr wrap="square" rtlCol="0">
            <a:spAutoFit/>
          </a:bodyPr>
          <a:lstStyle/>
          <a:p>
            <a:r>
              <a:rPr lang="en-US" sz="2400" dirty="0" smtClean="0"/>
              <a:t>Trade winds are winds that blow between 30 and 0 degrees latitude</a:t>
            </a:r>
            <a:endParaRPr lang="en-US" sz="2400" dirty="0"/>
          </a:p>
        </p:txBody>
      </p:sp>
      <p:sp>
        <p:nvSpPr>
          <p:cNvPr id="4" name="TextBox 3"/>
          <p:cNvSpPr txBox="1"/>
          <p:nvPr/>
        </p:nvSpPr>
        <p:spPr>
          <a:xfrm>
            <a:off x="3886200" y="1600200"/>
            <a:ext cx="5105400" cy="830997"/>
          </a:xfrm>
          <a:prstGeom prst="rect">
            <a:avLst/>
          </a:prstGeom>
          <a:noFill/>
        </p:spPr>
        <p:txBody>
          <a:bodyPr wrap="square" rtlCol="0">
            <a:spAutoFit/>
          </a:bodyPr>
          <a:lstStyle/>
          <a:p>
            <a:r>
              <a:rPr lang="en-US" sz="2400" dirty="0" smtClean="0"/>
              <a:t>Between 30 and 60 degrees are the </a:t>
            </a:r>
            <a:r>
              <a:rPr lang="en-US" sz="2400" dirty="0" err="1" smtClean="0"/>
              <a:t>westerlies</a:t>
            </a:r>
            <a:r>
              <a:rPr lang="en-US" sz="2400" dirty="0" smtClean="0"/>
              <a:t>.</a:t>
            </a:r>
            <a:endParaRPr lang="en-US" sz="2400" dirty="0"/>
          </a:p>
        </p:txBody>
      </p:sp>
      <p:sp>
        <p:nvSpPr>
          <p:cNvPr id="5" name="TextBox 4"/>
          <p:cNvSpPr txBox="1"/>
          <p:nvPr/>
        </p:nvSpPr>
        <p:spPr>
          <a:xfrm>
            <a:off x="3886200" y="838200"/>
            <a:ext cx="5105400" cy="830997"/>
          </a:xfrm>
          <a:prstGeom prst="rect">
            <a:avLst/>
          </a:prstGeom>
          <a:noFill/>
        </p:spPr>
        <p:txBody>
          <a:bodyPr wrap="square" rtlCol="0">
            <a:spAutoFit/>
          </a:bodyPr>
          <a:lstStyle/>
          <a:p>
            <a:r>
              <a:rPr lang="en-US" sz="2400" dirty="0" smtClean="0"/>
              <a:t>Between 60 and 90 degrees are the polar easterlies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09globalcirccomp.jpg"/>
          <p:cNvPicPr>
            <a:picLocks noChangeAspect="1"/>
          </p:cNvPicPr>
          <p:nvPr/>
        </p:nvPicPr>
        <p:blipFill>
          <a:blip r:embed="rId2" cstate="print"/>
          <a:stretch>
            <a:fillRect/>
          </a:stretch>
        </p:blipFill>
        <p:spPr>
          <a:xfrm>
            <a:off x="4648200" y="0"/>
            <a:ext cx="4267200" cy="6727952"/>
          </a:xfrm>
          <a:prstGeom prst="rect">
            <a:avLst/>
          </a:prstGeom>
        </p:spPr>
      </p:pic>
      <p:sp>
        <p:nvSpPr>
          <p:cNvPr id="3" name="TextBox 2"/>
          <p:cNvSpPr txBox="1"/>
          <p:nvPr/>
        </p:nvSpPr>
        <p:spPr>
          <a:xfrm>
            <a:off x="0" y="2895600"/>
            <a:ext cx="4648200" cy="1569660"/>
          </a:xfrm>
          <a:prstGeom prst="rect">
            <a:avLst/>
          </a:prstGeom>
          <a:noFill/>
        </p:spPr>
        <p:txBody>
          <a:bodyPr wrap="square" rtlCol="0">
            <a:spAutoFit/>
          </a:bodyPr>
          <a:lstStyle/>
          <a:p>
            <a:r>
              <a:rPr lang="en-US" sz="2400" dirty="0" smtClean="0"/>
              <a:t>Where the  northeast trade winds meet the southeast trade winds, a narrow zone called the doldrums occurs.</a:t>
            </a:r>
            <a:endParaRPr lang="en-US" sz="2400" dirty="0"/>
          </a:p>
        </p:txBody>
      </p:sp>
      <p:sp>
        <p:nvSpPr>
          <p:cNvPr id="4" name="TextBox 3"/>
          <p:cNvSpPr txBox="1"/>
          <p:nvPr/>
        </p:nvSpPr>
        <p:spPr>
          <a:xfrm>
            <a:off x="0" y="1295400"/>
            <a:ext cx="4648200" cy="1569660"/>
          </a:xfrm>
          <a:prstGeom prst="rect">
            <a:avLst/>
          </a:prstGeom>
          <a:noFill/>
        </p:spPr>
        <p:txBody>
          <a:bodyPr wrap="square" rtlCol="0">
            <a:spAutoFit/>
          </a:bodyPr>
          <a:lstStyle/>
          <a:p>
            <a:r>
              <a:rPr lang="en-US" sz="2400" dirty="0" smtClean="0"/>
              <a:t>Here the warm equatorial air moves upward and surface winds are weak, variable and basically non-</a:t>
            </a:r>
            <a:r>
              <a:rPr lang="en-US" sz="2400" dirty="0" err="1" smtClean="0"/>
              <a:t>existant</a:t>
            </a:r>
            <a:r>
              <a:rPr lang="en-US" sz="2400" dirty="0" smtClean="0"/>
              <a:t>.</a:t>
            </a:r>
            <a:endParaRPr lang="en-US" sz="2400" dirty="0"/>
          </a:p>
        </p:txBody>
      </p:sp>
      <p:sp>
        <p:nvSpPr>
          <p:cNvPr id="5" name="TextBox 4"/>
          <p:cNvSpPr txBox="1"/>
          <p:nvPr/>
        </p:nvSpPr>
        <p:spPr>
          <a:xfrm>
            <a:off x="0" y="4572000"/>
            <a:ext cx="5029200" cy="1200329"/>
          </a:xfrm>
          <a:prstGeom prst="rect">
            <a:avLst/>
          </a:prstGeom>
          <a:noFill/>
        </p:spPr>
        <p:txBody>
          <a:bodyPr wrap="square" rtlCol="0">
            <a:spAutoFit/>
          </a:bodyPr>
          <a:lstStyle/>
          <a:p>
            <a:r>
              <a:rPr lang="en-US" sz="2400" dirty="0" smtClean="0"/>
              <a:t>At 30 degrees of latitude, air is sinking.  This forms a high pressure zone called the Horse Latitudes.</a:t>
            </a:r>
            <a:endParaRPr lang="en-US" sz="2400" dirty="0"/>
          </a:p>
        </p:txBody>
      </p:sp>
      <p:sp>
        <p:nvSpPr>
          <p:cNvPr id="6" name="TextBox 5"/>
          <p:cNvSpPr txBox="1"/>
          <p:nvPr/>
        </p:nvSpPr>
        <p:spPr>
          <a:xfrm>
            <a:off x="0" y="5867400"/>
            <a:ext cx="6019800" cy="830997"/>
          </a:xfrm>
          <a:prstGeom prst="rect">
            <a:avLst/>
          </a:prstGeom>
          <a:noFill/>
        </p:spPr>
        <p:txBody>
          <a:bodyPr wrap="square" rtlCol="0">
            <a:spAutoFit/>
          </a:bodyPr>
          <a:lstStyle/>
          <a:p>
            <a:r>
              <a:rPr lang="en-US" sz="2400" dirty="0" smtClean="0"/>
              <a:t>At the surface winds are coming downward and again are weak and variable.</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P spid="5" grpId="0"/>
      <p:bldP spid="5" grpId="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gif"/>
          <p:cNvPicPr>
            <a:picLocks noChangeAspect="1"/>
          </p:cNvPicPr>
          <p:nvPr/>
        </p:nvPicPr>
        <p:blipFill>
          <a:blip r:embed="rId2" cstate="print"/>
          <a:stretch>
            <a:fillRect/>
          </a:stretch>
        </p:blipFill>
        <p:spPr>
          <a:xfrm>
            <a:off x="53339" y="1193114"/>
            <a:ext cx="9090661" cy="4445686"/>
          </a:xfrm>
          <a:prstGeom prst="rect">
            <a:avLst/>
          </a:prstGeom>
        </p:spPr>
      </p:pic>
      <p:sp>
        <p:nvSpPr>
          <p:cNvPr id="3" name="TextBox 2"/>
          <p:cNvSpPr txBox="1"/>
          <p:nvPr/>
        </p:nvSpPr>
        <p:spPr>
          <a:xfrm>
            <a:off x="228600" y="228600"/>
            <a:ext cx="8763000" cy="830997"/>
          </a:xfrm>
          <a:prstGeom prst="rect">
            <a:avLst/>
          </a:prstGeom>
          <a:noFill/>
        </p:spPr>
        <p:txBody>
          <a:bodyPr wrap="square" rtlCol="0">
            <a:spAutoFit/>
          </a:bodyPr>
          <a:lstStyle/>
          <a:p>
            <a:r>
              <a:rPr lang="en-US" sz="2400" dirty="0" smtClean="0"/>
              <a:t>Because of the earth’s tilt, the sun’s rays move north and south on the earth’s surface.</a:t>
            </a:r>
          </a:p>
        </p:txBody>
      </p:sp>
      <p:sp>
        <p:nvSpPr>
          <p:cNvPr id="4" name="TextBox 3"/>
          <p:cNvSpPr txBox="1"/>
          <p:nvPr/>
        </p:nvSpPr>
        <p:spPr>
          <a:xfrm>
            <a:off x="228600" y="5715000"/>
            <a:ext cx="8915400" cy="830997"/>
          </a:xfrm>
          <a:prstGeom prst="rect">
            <a:avLst/>
          </a:prstGeom>
          <a:noFill/>
        </p:spPr>
        <p:txBody>
          <a:bodyPr wrap="square" rtlCol="0">
            <a:spAutoFit/>
          </a:bodyPr>
          <a:lstStyle/>
          <a:p>
            <a:r>
              <a:rPr lang="en-US" sz="2400" dirty="0" smtClean="0"/>
              <a:t>This can cause each of these belts to shift north or south between 10 to 47 degrees.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TotalTime>
  <Words>603</Words>
  <Application>Microsoft Office PowerPoint</Application>
  <PresentationFormat>On-screen Show (4:3)</PresentationFormat>
  <Paragraphs>37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ATMOSPHERIC CIRCULATION</vt:lpstr>
      <vt:lpstr>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ATMOSPHERIC CIRCULATION</dc:title>
  <dc:creator>Owner</dc:creator>
  <cp:lastModifiedBy>Owner</cp:lastModifiedBy>
  <cp:revision>19</cp:revision>
  <dcterms:created xsi:type="dcterms:W3CDTF">2008-05-08T00:57:42Z</dcterms:created>
  <dcterms:modified xsi:type="dcterms:W3CDTF">2010-05-26T18:56:38Z</dcterms:modified>
</cp:coreProperties>
</file>