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59" r:id="rId5"/>
    <p:sldId id="261" r:id="rId6"/>
    <p:sldId id="256"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37B14F-902D-487A-A973-020E0259A8D3}"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40BFF-138D-4B78-B401-9F8E9EC961DC}" type="slidenum">
              <a:rPr lang="en-US" smtClean="0"/>
              <a:t>‹#›</a:t>
            </a:fld>
            <a:endParaRPr lang="en-US"/>
          </a:p>
        </p:txBody>
      </p:sp>
    </p:spTree>
    <p:extLst>
      <p:ext uri="{BB962C8B-B14F-4D97-AF65-F5344CB8AC3E}">
        <p14:creationId xmlns:p14="http://schemas.microsoft.com/office/powerpoint/2010/main" val="1446395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7B14F-902D-487A-A973-020E0259A8D3}"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40BFF-138D-4B78-B401-9F8E9EC961DC}" type="slidenum">
              <a:rPr lang="en-US" smtClean="0"/>
              <a:t>‹#›</a:t>
            </a:fld>
            <a:endParaRPr lang="en-US"/>
          </a:p>
        </p:txBody>
      </p:sp>
    </p:spTree>
    <p:extLst>
      <p:ext uri="{BB962C8B-B14F-4D97-AF65-F5344CB8AC3E}">
        <p14:creationId xmlns:p14="http://schemas.microsoft.com/office/powerpoint/2010/main" val="103571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7B14F-902D-487A-A973-020E0259A8D3}"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40BFF-138D-4B78-B401-9F8E9EC961DC}" type="slidenum">
              <a:rPr lang="en-US" smtClean="0"/>
              <a:t>‹#›</a:t>
            </a:fld>
            <a:endParaRPr lang="en-US"/>
          </a:p>
        </p:txBody>
      </p:sp>
    </p:spTree>
    <p:extLst>
      <p:ext uri="{BB962C8B-B14F-4D97-AF65-F5344CB8AC3E}">
        <p14:creationId xmlns:p14="http://schemas.microsoft.com/office/powerpoint/2010/main" val="1200444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37B14F-902D-487A-A973-020E0259A8D3}"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40BFF-138D-4B78-B401-9F8E9EC961DC}" type="slidenum">
              <a:rPr lang="en-US" smtClean="0"/>
              <a:t>‹#›</a:t>
            </a:fld>
            <a:endParaRPr lang="en-US"/>
          </a:p>
        </p:txBody>
      </p:sp>
    </p:spTree>
    <p:extLst>
      <p:ext uri="{BB962C8B-B14F-4D97-AF65-F5344CB8AC3E}">
        <p14:creationId xmlns:p14="http://schemas.microsoft.com/office/powerpoint/2010/main" val="375277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37B14F-902D-487A-A973-020E0259A8D3}"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40BFF-138D-4B78-B401-9F8E9EC961DC}" type="slidenum">
              <a:rPr lang="en-US" smtClean="0"/>
              <a:t>‹#›</a:t>
            </a:fld>
            <a:endParaRPr lang="en-US"/>
          </a:p>
        </p:txBody>
      </p:sp>
    </p:spTree>
    <p:extLst>
      <p:ext uri="{BB962C8B-B14F-4D97-AF65-F5344CB8AC3E}">
        <p14:creationId xmlns:p14="http://schemas.microsoft.com/office/powerpoint/2010/main" val="1732983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37B14F-902D-487A-A973-020E0259A8D3}"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40BFF-138D-4B78-B401-9F8E9EC961DC}" type="slidenum">
              <a:rPr lang="en-US" smtClean="0"/>
              <a:t>‹#›</a:t>
            </a:fld>
            <a:endParaRPr lang="en-US"/>
          </a:p>
        </p:txBody>
      </p:sp>
    </p:spTree>
    <p:extLst>
      <p:ext uri="{BB962C8B-B14F-4D97-AF65-F5344CB8AC3E}">
        <p14:creationId xmlns:p14="http://schemas.microsoft.com/office/powerpoint/2010/main" val="3656393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37B14F-902D-487A-A973-020E0259A8D3}"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740BFF-138D-4B78-B401-9F8E9EC961DC}" type="slidenum">
              <a:rPr lang="en-US" smtClean="0"/>
              <a:t>‹#›</a:t>
            </a:fld>
            <a:endParaRPr lang="en-US"/>
          </a:p>
        </p:txBody>
      </p:sp>
    </p:spTree>
    <p:extLst>
      <p:ext uri="{BB962C8B-B14F-4D97-AF65-F5344CB8AC3E}">
        <p14:creationId xmlns:p14="http://schemas.microsoft.com/office/powerpoint/2010/main" val="50088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37B14F-902D-487A-A973-020E0259A8D3}"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740BFF-138D-4B78-B401-9F8E9EC961DC}" type="slidenum">
              <a:rPr lang="en-US" smtClean="0"/>
              <a:t>‹#›</a:t>
            </a:fld>
            <a:endParaRPr lang="en-US"/>
          </a:p>
        </p:txBody>
      </p:sp>
    </p:spTree>
    <p:extLst>
      <p:ext uri="{BB962C8B-B14F-4D97-AF65-F5344CB8AC3E}">
        <p14:creationId xmlns:p14="http://schemas.microsoft.com/office/powerpoint/2010/main" val="3282547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7B14F-902D-487A-A973-020E0259A8D3}"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740BFF-138D-4B78-B401-9F8E9EC961DC}" type="slidenum">
              <a:rPr lang="en-US" smtClean="0"/>
              <a:t>‹#›</a:t>
            </a:fld>
            <a:endParaRPr lang="en-US"/>
          </a:p>
        </p:txBody>
      </p:sp>
    </p:spTree>
    <p:extLst>
      <p:ext uri="{BB962C8B-B14F-4D97-AF65-F5344CB8AC3E}">
        <p14:creationId xmlns:p14="http://schemas.microsoft.com/office/powerpoint/2010/main" val="201145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37B14F-902D-487A-A973-020E0259A8D3}"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40BFF-138D-4B78-B401-9F8E9EC961DC}" type="slidenum">
              <a:rPr lang="en-US" smtClean="0"/>
              <a:t>‹#›</a:t>
            </a:fld>
            <a:endParaRPr lang="en-US"/>
          </a:p>
        </p:txBody>
      </p:sp>
    </p:spTree>
    <p:extLst>
      <p:ext uri="{BB962C8B-B14F-4D97-AF65-F5344CB8AC3E}">
        <p14:creationId xmlns:p14="http://schemas.microsoft.com/office/powerpoint/2010/main" val="317608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37B14F-902D-487A-A973-020E0259A8D3}"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40BFF-138D-4B78-B401-9F8E9EC961DC}" type="slidenum">
              <a:rPr lang="en-US" smtClean="0"/>
              <a:t>‹#›</a:t>
            </a:fld>
            <a:endParaRPr lang="en-US"/>
          </a:p>
        </p:txBody>
      </p:sp>
    </p:spTree>
    <p:extLst>
      <p:ext uri="{BB962C8B-B14F-4D97-AF65-F5344CB8AC3E}">
        <p14:creationId xmlns:p14="http://schemas.microsoft.com/office/powerpoint/2010/main" val="306032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7B14F-902D-487A-A973-020E0259A8D3}"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40BFF-138D-4B78-B401-9F8E9EC961DC}" type="slidenum">
              <a:rPr lang="en-US" smtClean="0"/>
              <a:t>‹#›</a:t>
            </a:fld>
            <a:endParaRPr lang="en-US"/>
          </a:p>
        </p:txBody>
      </p:sp>
    </p:spTree>
    <p:extLst>
      <p:ext uri="{BB962C8B-B14F-4D97-AF65-F5344CB8AC3E}">
        <p14:creationId xmlns:p14="http://schemas.microsoft.com/office/powerpoint/2010/main" val="2447709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62180" y="-450223"/>
            <a:ext cx="6468120" cy="8344946"/>
          </a:xfrm>
          <a:prstGeom prst="rect">
            <a:avLst/>
          </a:prstGeom>
        </p:spPr>
      </p:pic>
    </p:spTree>
    <p:extLst>
      <p:ext uri="{BB962C8B-B14F-4D97-AF65-F5344CB8AC3E}">
        <p14:creationId xmlns:p14="http://schemas.microsoft.com/office/powerpoint/2010/main" val="2425004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912" y="341376"/>
            <a:ext cx="11314176" cy="461665"/>
          </a:xfrm>
          <a:prstGeom prst="rect">
            <a:avLst/>
          </a:prstGeom>
          <a:noFill/>
        </p:spPr>
        <p:txBody>
          <a:bodyPr wrap="square" rtlCol="0">
            <a:spAutoFit/>
          </a:bodyPr>
          <a:lstStyle/>
          <a:p>
            <a:r>
              <a:rPr lang="en-US" sz="2400" dirty="0" smtClean="0"/>
              <a:t>Once you have finished your research, you will prepare an investigation report.  </a:t>
            </a:r>
            <a:endParaRPr lang="en-US" sz="2400" dirty="0"/>
          </a:p>
        </p:txBody>
      </p:sp>
      <p:sp>
        <p:nvSpPr>
          <p:cNvPr id="5" name="TextBox 4"/>
          <p:cNvSpPr txBox="1"/>
          <p:nvPr/>
        </p:nvSpPr>
        <p:spPr>
          <a:xfrm>
            <a:off x="426720" y="963168"/>
            <a:ext cx="10911840" cy="830997"/>
          </a:xfrm>
          <a:prstGeom prst="rect">
            <a:avLst/>
          </a:prstGeom>
          <a:noFill/>
        </p:spPr>
        <p:txBody>
          <a:bodyPr wrap="square" rtlCol="0">
            <a:spAutoFit/>
          </a:bodyPr>
          <a:lstStyle/>
          <a:p>
            <a:r>
              <a:rPr lang="en-US" sz="2400" dirty="0" smtClean="0"/>
              <a:t>The report will consist of three sections.  Each section provides an answer to the following questions:</a:t>
            </a:r>
            <a:endParaRPr lang="en-US" sz="2400" dirty="0"/>
          </a:p>
        </p:txBody>
      </p:sp>
      <p:sp>
        <p:nvSpPr>
          <p:cNvPr id="6" name="TextBox 5"/>
          <p:cNvSpPr txBox="1"/>
          <p:nvPr/>
        </p:nvSpPr>
        <p:spPr>
          <a:xfrm>
            <a:off x="560832" y="2170176"/>
            <a:ext cx="10180320" cy="369332"/>
          </a:xfrm>
          <a:prstGeom prst="rect">
            <a:avLst/>
          </a:prstGeom>
          <a:noFill/>
        </p:spPr>
        <p:txBody>
          <a:bodyPr wrap="square" rtlCol="0">
            <a:spAutoFit/>
          </a:bodyPr>
          <a:lstStyle/>
          <a:p>
            <a:r>
              <a:rPr lang="en-US" dirty="0" smtClean="0"/>
              <a:t>1.  What question were you trying to answer</a:t>
            </a:r>
            <a:endParaRPr lang="en-US" dirty="0"/>
          </a:p>
        </p:txBody>
      </p:sp>
      <p:sp>
        <p:nvSpPr>
          <p:cNvPr id="7" name="TextBox 6"/>
          <p:cNvSpPr txBox="1"/>
          <p:nvPr/>
        </p:nvSpPr>
        <p:spPr>
          <a:xfrm>
            <a:off x="560832" y="2791968"/>
            <a:ext cx="7046976" cy="365760"/>
          </a:xfrm>
          <a:prstGeom prst="rect">
            <a:avLst/>
          </a:prstGeom>
          <a:noFill/>
        </p:spPr>
        <p:txBody>
          <a:bodyPr wrap="square" rtlCol="0">
            <a:spAutoFit/>
          </a:bodyPr>
          <a:lstStyle/>
          <a:p>
            <a:r>
              <a:rPr lang="en-US" dirty="0" smtClean="0"/>
              <a:t>2.  What did you do to answer your question?</a:t>
            </a:r>
            <a:endParaRPr lang="en-US" dirty="0"/>
          </a:p>
        </p:txBody>
      </p:sp>
      <p:sp>
        <p:nvSpPr>
          <p:cNvPr id="8" name="TextBox 7"/>
          <p:cNvSpPr txBox="1"/>
          <p:nvPr/>
        </p:nvSpPr>
        <p:spPr>
          <a:xfrm>
            <a:off x="560832" y="3410188"/>
            <a:ext cx="7449312" cy="369332"/>
          </a:xfrm>
          <a:prstGeom prst="rect">
            <a:avLst/>
          </a:prstGeom>
          <a:noFill/>
        </p:spPr>
        <p:txBody>
          <a:bodyPr wrap="square" rtlCol="0">
            <a:spAutoFit/>
          </a:bodyPr>
          <a:lstStyle/>
          <a:p>
            <a:r>
              <a:rPr lang="en-US" dirty="0" smtClean="0"/>
              <a:t>3.  What is your argument?</a:t>
            </a:r>
            <a:endParaRPr lang="en-US" dirty="0"/>
          </a:p>
        </p:txBody>
      </p:sp>
      <p:sp>
        <p:nvSpPr>
          <p:cNvPr id="9" name="TextBox 8"/>
          <p:cNvSpPr txBox="1"/>
          <p:nvPr/>
        </p:nvSpPr>
        <p:spPr>
          <a:xfrm>
            <a:off x="499872" y="4059936"/>
            <a:ext cx="11119104" cy="923330"/>
          </a:xfrm>
          <a:prstGeom prst="rect">
            <a:avLst/>
          </a:prstGeom>
          <a:noFill/>
        </p:spPr>
        <p:txBody>
          <a:bodyPr wrap="square" rtlCol="0">
            <a:spAutoFit/>
          </a:bodyPr>
          <a:lstStyle/>
          <a:p>
            <a:r>
              <a:rPr lang="en-US" dirty="0" smtClean="0"/>
              <a:t>Your report should answer these question in 2 pages or less.  This report must be typed and any diagrams, figures or tables should be embedded into the document.  Be sure to write in a persuasive style, you are trying to convince others that your claim is acceptable or valid.</a:t>
            </a:r>
            <a:endParaRPr lang="en-US" dirty="0"/>
          </a:p>
        </p:txBody>
      </p:sp>
      <p:sp>
        <p:nvSpPr>
          <p:cNvPr id="10" name="TextBox 9"/>
          <p:cNvSpPr txBox="1"/>
          <p:nvPr/>
        </p:nvSpPr>
        <p:spPr>
          <a:xfrm>
            <a:off x="438912" y="5205984"/>
            <a:ext cx="11180064" cy="369332"/>
          </a:xfrm>
          <a:prstGeom prst="rect">
            <a:avLst/>
          </a:prstGeom>
          <a:noFill/>
        </p:spPr>
        <p:txBody>
          <a:bodyPr wrap="square" rtlCol="0">
            <a:spAutoFit/>
          </a:bodyPr>
          <a:lstStyle/>
          <a:p>
            <a:r>
              <a:rPr lang="en-US" dirty="0" smtClean="0"/>
              <a:t>The report will be submitted for peer review, returned to you for revision, and then turned in for the final grade.</a:t>
            </a:r>
            <a:endParaRPr lang="en-US" dirty="0"/>
          </a:p>
        </p:txBody>
      </p:sp>
    </p:spTree>
    <p:extLst>
      <p:ext uri="{BB962C8B-B14F-4D97-AF65-F5344CB8AC3E}">
        <p14:creationId xmlns:p14="http://schemas.microsoft.com/office/powerpoint/2010/main" val="153520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976" y="2185261"/>
            <a:ext cx="2014780" cy="954107"/>
          </a:xfrm>
          <a:prstGeom prst="rect">
            <a:avLst/>
          </a:prstGeom>
          <a:noFill/>
        </p:spPr>
        <p:txBody>
          <a:bodyPr wrap="square" rtlCol="0">
            <a:spAutoFit/>
          </a:bodyPr>
          <a:lstStyle/>
          <a:p>
            <a:r>
              <a:rPr lang="en-US" sz="2800" dirty="0" smtClean="0"/>
              <a:t>The Guiding</a:t>
            </a:r>
          </a:p>
          <a:p>
            <a:r>
              <a:rPr lang="en-US" sz="2800" dirty="0" smtClean="0"/>
              <a:t>Question…</a:t>
            </a:r>
            <a:endParaRPr lang="en-US" sz="2800" dirty="0"/>
          </a:p>
        </p:txBody>
      </p:sp>
      <p:sp>
        <p:nvSpPr>
          <p:cNvPr id="3" name="Rectangle 2"/>
          <p:cNvSpPr/>
          <p:nvPr/>
        </p:nvSpPr>
        <p:spPr>
          <a:xfrm>
            <a:off x="2231756" y="1131376"/>
            <a:ext cx="9345478" cy="29291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8400" y="1475232"/>
            <a:ext cx="8375904" cy="1569660"/>
          </a:xfrm>
          <a:prstGeom prst="rect">
            <a:avLst/>
          </a:prstGeom>
          <a:noFill/>
        </p:spPr>
        <p:txBody>
          <a:bodyPr wrap="square" rtlCol="0">
            <a:spAutoFit/>
          </a:bodyPr>
          <a:lstStyle/>
          <a:p>
            <a:r>
              <a:rPr lang="en-US" sz="3200" dirty="0" smtClean="0"/>
              <a:t>This is the focus of the investigation.  The question that </a:t>
            </a:r>
            <a:r>
              <a:rPr lang="en-US" sz="3200" dirty="0" smtClean="0"/>
              <a:t>our</a:t>
            </a:r>
            <a:r>
              <a:rPr lang="en-US" sz="3200" dirty="0" smtClean="0"/>
              <a:t> </a:t>
            </a:r>
            <a:r>
              <a:rPr lang="en-US" sz="3200" dirty="0" smtClean="0"/>
              <a:t>investigation is attempting to find the answer to.</a:t>
            </a:r>
            <a:endParaRPr lang="en-US" sz="3200" dirty="0"/>
          </a:p>
        </p:txBody>
      </p:sp>
    </p:spTree>
    <p:extLst>
      <p:ext uri="{BB962C8B-B14F-4D97-AF65-F5344CB8AC3E}">
        <p14:creationId xmlns:p14="http://schemas.microsoft.com/office/powerpoint/2010/main" val="3293341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474976"/>
            <a:ext cx="2060448" cy="707886"/>
          </a:xfrm>
          <a:prstGeom prst="rect">
            <a:avLst/>
          </a:prstGeom>
          <a:noFill/>
        </p:spPr>
        <p:txBody>
          <a:bodyPr wrap="square" rtlCol="0">
            <a:spAutoFit/>
          </a:bodyPr>
          <a:lstStyle/>
          <a:p>
            <a:r>
              <a:rPr lang="en-US" sz="2000" dirty="0" smtClean="0"/>
              <a:t>What Data Will</a:t>
            </a:r>
          </a:p>
          <a:p>
            <a:r>
              <a:rPr lang="en-US" sz="2000" dirty="0" smtClean="0"/>
              <a:t>You Collect.</a:t>
            </a:r>
            <a:endParaRPr lang="en-US" sz="2000" dirty="0"/>
          </a:p>
        </p:txBody>
      </p:sp>
      <p:sp>
        <p:nvSpPr>
          <p:cNvPr id="3" name="Rectangle 2"/>
          <p:cNvSpPr/>
          <p:nvPr/>
        </p:nvSpPr>
        <p:spPr>
          <a:xfrm>
            <a:off x="2852928" y="975360"/>
            <a:ext cx="8680704" cy="396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048000" y="1426464"/>
            <a:ext cx="8132064" cy="1569660"/>
          </a:xfrm>
          <a:prstGeom prst="rect">
            <a:avLst/>
          </a:prstGeom>
          <a:noFill/>
        </p:spPr>
        <p:txBody>
          <a:bodyPr wrap="square" rtlCol="0">
            <a:spAutoFit/>
          </a:bodyPr>
          <a:lstStyle/>
          <a:p>
            <a:r>
              <a:rPr lang="en-US" sz="2400" dirty="0" smtClean="0"/>
              <a:t>In this section you will decide what information you need to collect in order to answer the guiding question.  You will look at the things you already know about the topic and determine what has to be found to confirm an answer.</a:t>
            </a:r>
            <a:endParaRPr lang="en-US" sz="2400" dirty="0"/>
          </a:p>
        </p:txBody>
      </p:sp>
      <p:sp>
        <p:nvSpPr>
          <p:cNvPr id="5" name="TextBox 4"/>
          <p:cNvSpPr txBox="1"/>
          <p:nvPr/>
        </p:nvSpPr>
        <p:spPr>
          <a:xfrm>
            <a:off x="3048000" y="3182862"/>
            <a:ext cx="8217408" cy="923330"/>
          </a:xfrm>
          <a:prstGeom prst="rect">
            <a:avLst/>
          </a:prstGeom>
          <a:noFill/>
        </p:spPr>
        <p:txBody>
          <a:bodyPr wrap="square" rtlCol="0">
            <a:spAutoFit/>
          </a:bodyPr>
          <a:lstStyle/>
          <a:p>
            <a:r>
              <a:rPr lang="en-US" dirty="0" smtClean="0">
                <a:solidFill>
                  <a:srgbClr val="FF0000"/>
                </a:solidFill>
              </a:rPr>
              <a:t>What will serve as the dependent variable, the independent variable, your control group or condition?</a:t>
            </a:r>
          </a:p>
          <a:p>
            <a:r>
              <a:rPr lang="en-US" dirty="0" smtClean="0">
                <a:solidFill>
                  <a:srgbClr val="FF0000"/>
                </a:solidFill>
              </a:rPr>
              <a:t>What claim (hypothesis) will you use as an answer to the question.</a:t>
            </a:r>
          </a:p>
        </p:txBody>
      </p:sp>
    </p:spTree>
    <p:extLst>
      <p:ext uri="{BB962C8B-B14F-4D97-AF65-F5344CB8AC3E}">
        <p14:creationId xmlns:p14="http://schemas.microsoft.com/office/powerpoint/2010/main" val="1146557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648" y="2487168"/>
            <a:ext cx="1840992" cy="1200329"/>
          </a:xfrm>
          <a:prstGeom prst="rect">
            <a:avLst/>
          </a:prstGeom>
          <a:noFill/>
        </p:spPr>
        <p:txBody>
          <a:bodyPr wrap="square" rtlCol="0">
            <a:spAutoFit/>
          </a:bodyPr>
          <a:lstStyle/>
          <a:p>
            <a:r>
              <a:rPr lang="en-US" sz="2400" dirty="0" smtClean="0"/>
              <a:t>How will you collect your data?</a:t>
            </a:r>
          </a:p>
        </p:txBody>
      </p:sp>
      <p:sp>
        <p:nvSpPr>
          <p:cNvPr id="3" name="Rectangle 2"/>
          <p:cNvSpPr/>
          <p:nvPr/>
        </p:nvSpPr>
        <p:spPr>
          <a:xfrm>
            <a:off x="2426208" y="256032"/>
            <a:ext cx="8473440" cy="61813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621280" y="499872"/>
            <a:ext cx="8022336" cy="1015663"/>
          </a:xfrm>
          <a:prstGeom prst="rect">
            <a:avLst/>
          </a:prstGeom>
          <a:noFill/>
        </p:spPr>
        <p:txBody>
          <a:bodyPr wrap="square" rtlCol="0">
            <a:spAutoFit/>
          </a:bodyPr>
          <a:lstStyle/>
          <a:p>
            <a:r>
              <a:rPr lang="en-US" sz="2000" dirty="0" smtClean="0"/>
              <a:t>This is where you will explain the experimental set up you will use.  You need to create an investigation that will support your claim and answer the question.</a:t>
            </a:r>
            <a:endParaRPr lang="en-US" sz="2000" dirty="0"/>
          </a:p>
        </p:txBody>
      </p:sp>
      <p:sp>
        <p:nvSpPr>
          <p:cNvPr id="5" name="TextBox 4"/>
          <p:cNvSpPr txBox="1"/>
          <p:nvPr/>
        </p:nvSpPr>
        <p:spPr>
          <a:xfrm>
            <a:off x="2621280" y="1780032"/>
            <a:ext cx="7876032" cy="3693319"/>
          </a:xfrm>
          <a:prstGeom prst="rect">
            <a:avLst/>
          </a:prstGeom>
          <a:noFill/>
        </p:spPr>
        <p:txBody>
          <a:bodyPr wrap="square" rtlCol="0">
            <a:spAutoFit/>
          </a:bodyPr>
          <a:lstStyle/>
          <a:p>
            <a:r>
              <a:rPr lang="en-US" dirty="0" smtClean="0">
                <a:solidFill>
                  <a:srgbClr val="C00000"/>
                </a:solidFill>
              </a:rPr>
              <a:t>What are the steps that you will follow in the investigation?</a:t>
            </a:r>
          </a:p>
          <a:p>
            <a:endParaRPr lang="en-US" dirty="0">
              <a:solidFill>
                <a:srgbClr val="C00000"/>
              </a:solidFill>
            </a:endParaRPr>
          </a:p>
          <a:p>
            <a:r>
              <a:rPr lang="en-US" dirty="0" smtClean="0">
                <a:solidFill>
                  <a:srgbClr val="C00000"/>
                </a:solidFill>
              </a:rPr>
              <a:t>What type of conditions will you need to set up?</a:t>
            </a:r>
          </a:p>
          <a:p>
            <a:endParaRPr lang="en-US" dirty="0">
              <a:solidFill>
                <a:srgbClr val="C00000"/>
              </a:solidFill>
            </a:endParaRPr>
          </a:p>
          <a:p>
            <a:r>
              <a:rPr lang="en-US" dirty="0" smtClean="0">
                <a:solidFill>
                  <a:srgbClr val="C00000"/>
                </a:solidFill>
              </a:rPr>
              <a:t>What materials will be used?</a:t>
            </a:r>
          </a:p>
          <a:p>
            <a:endParaRPr lang="en-US" dirty="0">
              <a:solidFill>
                <a:srgbClr val="C00000"/>
              </a:solidFill>
            </a:endParaRPr>
          </a:p>
          <a:p>
            <a:r>
              <a:rPr lang="en-US" dirty="0" smtClean="0">
                <a:solidFill>
                  <a:srgbClr val="C00000"/>
                </a:solidFill>
              </a:rPr>
              <a:t>How many trials will you run?</a:t>
            </a:r>
          </a:p>
          <a:p>
            <a:endParaRPr lang="en-US" dirty="0">
              <a:solidFill>
                <a:srgbClr val="C00000"/>
              </a:solidFill>
            </a:endParaRPr>
          </a:p>
          <a:p>
            <a:r>
              <a:rPr lang="en-US" dirty="0" smtClean="0">
                <a:solidFill>
                  <a:srgbClr val="C00000"/>
                </a:solidFill>
              </a:rPr>
              <a:t>What type of measurements will be used?</a:t>
            </a:r>
          </a:p>
          <a:p>
            <a:endParaRPr lang="en-US" dirty="0">
              <a:solidFill>
                <a:srgbClr val="C00000"/>
              </a:solidFill>
            </a:endParaRPr>
          </a:p>
          <a:p>
            <a:r>
              <a:rPr lang="en-US" dirty="0" smtClean="0">
                <a:solidFill>
                  <a:srgbClr val="C00000"/>
                </a:solidFill>
              </a:rPr>
              <a:t>How often will you need to make these measurements?</a:t>
            </a:r>
          </a:p>
          <a:p>
            <a:endParaRPr lang="en-US" dirty="0">
              <a:solidFill>
                <a:srgbClr val="C00000"/>
              </a:solidFill>
            </a:endParaRPr>
          </a:p>
          <a:p>
            <a:endParaRPr lang="en-US" dirty="0">
              <a:solidFill>
                <a:srgbClr val="C00000"/>
              </a:solidFill>
            </a:endParaRPr>
          </a:p>
        </p:txBody>
      </p:sp>
    </p:spTree>
    <p:extLst>
      <p:ext uri="{BB962C8B-B14F-4D97-AF65-F5344CB8AC3E}">
        <p14:creationId xmlns:p14="http://schemas.microsoft.com/office/powerpoint/2010/main" val="1919469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072" y="2560320"/>
            <a:ext cx="2084832" cy="1015663"/>
          </a:xfrm>
          <a:prstGeom prst="rect">
            <a:avLst/>
          </a:prstGeom>
          <a:noFill/>
        </p:spPr>
        <p:txBody>
          <a:bodyPr wrap="square" rtlCol="0">
            <a:spAutoFit/>
          </a:bodyPr>
          <a:lstStyle/>
          <a:p>
            <a:r>
              <a:rPr lang="en-US" sz="2000" dirty="0" smtClean="0"/>
              <a:t>How will you analyze your data?</a:t>
            </a:r>
            <a:endParaRPr lang="en-US" sz="2000" dirty="0"/>
          </a:p>
        </p:txBody>
      </p:sp>
      <p:sp>
        <p:nvSpPr>
          <p:cNvPr id="3" name="Rectangle 2"/>
          <p:cNvSpPr/>
          <p:nvPr/>
        </p:nvSpPr>
        <p:spPr>
          <a:xfrm>
            <a:off x="2109216" y="963168"/>
            <a:ext cx="9253728" cy="53035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377440" y="1243584"/>
            <a:ext cx="8412480" cy="830997"/>
          </a:xfrm>
          <a:prstGeom prst="rect">
            <a:avLst/>
          </a:prstGeom>
          <a:noFill/>
        </p:spPr>
        <p:txBody>
          <a:bodyPr wrap="square" rtlCol="0">
            <a:spAutoFit/>
          </a:bodyPr>
          <a:lstStyle/>
          <a:p>
            <a:r>
              <a:rPr lang="en-US" sz="2400" dirty="0" smtClean="0"/>
              <a:t>This section explains how you will come to your conclusion.  What means will you use to present the data to support your argument.</a:t>
            </a:r>
            <a:endParaRPr lang="en-US" sz="2400" dirty="0"/>
          </a:p>
        </p:txBody>
      </p:sp>
      <p:sp>
        <p:nvSpPr>
          <p:cNvPr id="5" name="TextBox 4"/>
          <p:cNvSpPr txBox="1"/>
          <p:nvPr/>
        </p:nvSpPr>
        <p:spPr>
          <a:xfrm>
            <a:off x="2377440" y="2462784"/>
            <a:ext cx="8631936" cy="2677656"/>
          </a:xfrm>
          <a:prstGeom prst="rect">
            <a:avLst/>
          </a:prstGeom>
          <a:noFill/>
        </p:spPr>
        <p:txBody>
          <a:bodyPr wrap="square" rtlCol="0">
            <a:spAutoFit/>
          </a:bodyPr>
          <a:lstStyle/>
          <a:p>
            <a:r>
              <a:rPr lang="en-US" sz="2400" dirty="0" smtClean="0">
                <a:solidFill>
                  <a:srgbClr val="C00000"/>
                </a:solidFill>
              </a:rPr>
              <a:t>How will you determine if there is a difference between the variable conditions and the control condition?</a:t>
            </a:r>
          </a:p>
          <a:p>
            <a:endParaRPr lang="en-US" sz="2400" dirty="0">
              <a:solidFill>
                <a:srgbClr val="C00000"/>
              </a:solidFill>
            </a:endParaRPr>
          </a:p>
          <a:p>
            <a:r>
              <a:rPr lang="en-US" sz="2400" dirty="0" smtClean="0">
                <a:solidFill>
                  <a:srgbClr val="C00000"/>
                </a:solidFill>
              </a:rPr>
              <a:t>What type of calculation will you need to make?</a:t>
            </a:r>
          </a:p>
          <a:p>
            <a:endParaRPr lang="en-US" sz="2400" dirty="0">
              <a:solidFill>
                <a:srgbClr val="C00000"/>
              </a:solidFill>
            </a:endParaRPr>
          </a:p>
          <a:p>
            <a:r>
              <a:rPr lang="en-US" sz="2400" dirty="0" smtClean="0">
                <a:solidFill>
                  <a:srgbClr val="C00000"/>
                </a:solidFill>
              </a:rPr>
              <a:t>What type of graph or table will you use to make sense of your data?</a:t>
            </a:r>
            <a:endParaRPr lang="en-US" sz="2400" dirty="0">
              <a:solidFill>
                <a:srgbClr val="C00000"/>
              </a:solidFill>
            </a:endParaRPr>
          </a:p>
        </p:txBody>
      </p:sp>
    </p:spTree>
    <p:extLst>
      <p:ext uri="{BB962C8B-B14F-4D97-AF65-F5344CB8AC3E}">
        <p14:creationId xmlns:p14="http://schemas.microsoft.com/office/powerpoint/2010/main" val="2752930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1104" y="865632"/>
            <a:ext cx="11143488" cy="5839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1104" y="195072"/>
            <a:ext cx="11143488" cy="523220"/>
          </a:xfrm>
          <a:prstGeom prst="rect">
            <a:avLst/>
          </a:prstGeom>
          <a:noFill/>
        </p:spPr>
        <p:txBody>
          <a:bodyPr wrap="square" rtlCol="0">
            <a:spAutoFit/>
          </a:bodyPr>
          <a:lstStyle/>
          <a:p>
            <a:pPr algn="ctr"/>
            <a:r>
              <a:rPr lang="en-US" sz="2800" dirty="0" smtClean="0"/>
              <a:t>ARGUMENT PRESENTATION ON THE WHITE BOARD</a:t>
            </a:r>
            <a:endParaRPr lang="en-US" sz="2800" dirty="0"/>
          </a:p>
        </p:txBody>
      </p:sp>
      <p:sp>
        <p:nvSpPr>
          <p:cNvPr id="7" name="Rectangle 6"/>
          <p:cNvSpPr/>
          <p:nvPr/>
        </p:nvSpPr>
        <p:spPr>
          <a:xfrm>
            <a:off x="768096" y="1170432"/>
            <a:ext cx="10509504" cy="9997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50976" y="1255776"/>
            <a:ext cx="5315712" cy="414528"/>
          </a:xfrm>
          <a:prstGeom prst="rect">
            <a:avLst/>
          </a:prstGeom>
          <a:noFill/>
        </p:spPr>
        <p:txBody>
          <a:bodyPr wrap="square" rtlCol="0">
            <a:spAutoFit/>
          </a:bodyPr>
          <a:lstStyle/>
          <a:p>
            <a:r>
              <a:rPr lang="en-US" sz="2000" dirty="0" smtClean="0"/>
              <a:t>THE GUIDING QUESTION:</a:t>
            </a:r>
            <a:endParaRPr lang="en-US" sz="2000" dirty="0"/>
          </a:p>
        </p:txBody>
      </p:sp>
      <p:sp>
        <p:nvSpPr>
          <p:cNvPr id="9" name="Rectangle 8"/>
          <p:cNvSpPr/>
          <p:nvPr/>
        </p:nvSpPr>
        <p:spPr>
          <a:xfrm>
            <a:off x="768096" y="2340864"/>
            <a:ext cx="10509504" cy="938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50976" y="2511552"/>
            <a:ext cx="2304288" cy="400110"/>
          </a:xfrm>
          <a:prstGeom prst="rect">
            <a:avLst/>
          </a:prstGeom>
          <a:noFill/>
        </p:spPr>
        <p:txBody>
          <a:bodyPr wrap="square" rtlCol="0">
            <a:spAutoFit/>
          </a:bodyPr>
          <a:lstStyle/>
          <a:p>
            <a:r>
              <a:rPr lang="en-US" sz="2000" dirty="0" smtClean="0">
                <a:solidFill>
                  <a:srgbClr val="00B0F0"/>
                </a:solidFill>
              </a:rPr>
              <a:t>OUR CLAIM</a:t>
            </a:r>
            <a:r>
              <a:rPr lang="en-US" sz="2000" dirty="0" smtClean="0">
                <a:solidFill>
                  <a:srgbClr val="0070C0"/>
                </a:solidFill>
              </a:rPr>
              <a:t>:</a:t>
            </a:r>
            <a:endParaRPr lang="en-US" sz="2000" dirty="0">
              <a:solidFill>
                <a:srgbClr val="0070C0"/>
              </a:solidFill>
            </a:endParaRPr>
          </a:p>
        </p:txBody>
      </p:sp>
      <p:sp>
        <p:nvSpPr>
          <p:cNvPr id="11" name="Rectangle 10"/>
          <p:cNvSpPr/>
          <p:nvPr/>
        </p:nvSpPr>
        <p:spPr>
          <a:xfrm>
            <a:off x="768096" y="3474720"/>
            <a:ext cx="5023104" cy="31089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26592" y="3677001"/>
            <a:ext cx="2328672" cy="400110"/>
          </a:xfrm>
          <a:prstGeom prst="rect">
            <a:avLst/>
          </a:prstGeom>
          <a:noFill/>
        </p:spPr>
        <p:txBody>
          <a:bodyPr wrap="square" rtlCol="0">
            <a:spAutoFit/>
          </a:bodyPr>
          <a:lstStyle/>
          <a:p>
            <a:r>
              <a:rPr lang="en-US" sz="2000" dirty="0" smtClean="0">
                <a:solidFill>
                  <a:srgbClr val="FF0000"/>
                </a:solidFill>
              </a:rPr>
              <a:t>OUR EVIDENCE:</a:t>
            </a:r>
            <a:endParaRPr lang="en-US" sz="2000" dirty="0">
              <a:solidFill>
                <a:srgbClr val="FF0000"/>
              </a:solidFill>
            </a:endParaRPr>
          </a:p>
        </p:txBody>
      </p:sp>
      <p:sp>
        <p:nvSpPr>
          <p:cNvPr id="13" name="Rectangle 12"/>
          <p:cNvSpPr/>
          <p:nvPr/>
        </p:nvSpPr>
        <p:spPr>
          <a:xfrm>
            <a:off x="6022848" y="3474720"/>
            <a:ext cx="5254752" cy="310896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144768" y="3677001"/>
            <a:ext cx="3511296" cy="707886"/>
          </a:xfrm>
          <a:prstGeom prst="rect">
            <a:avLst/>
          </a:prstGeom>
          <a:noFill/>
        </p:spPr>
        <p:txBody>
          <a:bodyPr wrap="square" rtlCol="0">
            <a:spAutoFit/>
          </a:bodyPr>
          <a:lstStyle/>
          <a:p>
            <a:r>
              <a:rPr lang="en-US" sz="2000" dirty="0" smtClean="0">
                <a:solidFill>
                  <a:srgbClr val="00B050"/>
                </a:solidFill>
              </a:rPr>
              <a:t>OUR JUSTIFICATION OF</a:t>
            </a:r>
          </a:p>
          <a:p>
            <a:r>
              <a:rPr lang="en-US" sz="2000" dirty="0" smtClean="0">
                <a:solidFill>
                  <a:srgbClr val="00B050"/>
                </a:solidFill>
              </a:rPr>
              <a:t>THE EVIDENCE:</a:t>
            </a:r>
            <a:endParaRPr lang="en-US" sz="2000" dirty="0">
              <a:solidFill>
                <a:srgbClr val="00B050"/>
              </a:solidFill>
            </a:endParaRPr>
          </a:p>
        </p:txBody>
      </p:sp>
    </p:spTree>
    <p:extLst>
      <p:ext uri="{BB962C8B-B14F-4D97-AF65-F5344CB8AC3E}">
        <p14:creationId xmlns:p14="http://schemas.microsoft.com/office/powerpoint/2010/main" val="3067138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608" y="438912"/>
            <a:ext cx="11387328" cy="830997"/>
          </a:xfrm>
          <a:prstGeom prst="rect">
            <a:avLst/>
          </a:prstGeom>
          <a:noFill/>
        </p:spPr>
        <p:txBody>
          <a:bodyPr wrap="square" rtlCol="0">
            <a:spAutoFit/>
          </a:bodyPr>
          <a:lstStyle/>
          <a:p>
            <a:r>
              <a:rPr lang="en-US" sz="2400" dirty="0" smtClean="0"/>
              <a:t>The white board is used to present your initial argument.  This argument needs to include a claim, evidence to support your claim, and justification of the evidence.</a:t>
            </a:r>
            <a:endParaRPr lang="en-US" sz="2400" dirty="0"/>
          </a:p>
        </p:txBody>
      </p:sp>
      <p:sp>
        <p:nvSpPr>
          <p:cNvPr id="3" name="TextBox 2"/>
          <p:cNvSpPr txBox="1"/>
          <p:nvPr/>
        </p:nvSpPr>
        <p:spPr>
          <a:xfrm>
            <a:off x="292608" y="1475232"/>
            <a:ext cx="11484864" cy="707886"/>
          </a:xfrm>
          <a:prstGeom prst="rect">
            <a:avLst/>
          </a:prstGeom>
          <a:noFill/>
        </p:spPr>
        <p:txBody>
          <a:bodyPr wrap="square" rtlCol="0">
            <a:spAutoFit/>
          </a:bodyPr>
          <a:lstStyle/>
          <a:p>
            <a:r>
              <a:rPr lang="en-US" sz="2000" dirty="0" smtClean="0">
                <a:solidFill>
                  <a:srgbClr val="C00000"/>
                </a:solidFill>
              </a:rPr>
              <a:t>The guiding questions is the problem that you have determined needs to be solved.  Everything in the investigation needs to be focused on answering this </a:t>
            </a:r>
            <a:r>
              <a:rPr lang="en-US" sz="2000" dirty="0" err="1" smtClean="0">
                <a:solidFill>
                  <a:srgbClr val="C00000"/>
                </a:solidFill>
              </a:rPr>
              <a:t>quiding</a:t>
            </a:r>
            <a:r>
              <a:rPr lang="en-US" sz="2000" dirty="0" smtClean="0">
                <a:solidFill>
                  <a:srgbClr val="C00000"/>
                </a:solidFill>
              </a:rPr>
              <a:t> question.</a:t>
            </a:r>
            <a:endParaRPr lang="en-US" sz="2000" dirty="0">
              <a:solidFill>
                <a:srgbClr val="C00000"/>
              </a:solidFill>
            </a:endParaRPr>
          </a:p>
        </p:txBody>
      </p:sp>
      <p:sp>
        <p:nvSpPr>
          <p:cNvPr id="4" name="TextBox 3"/>
          <p:cNvSpPr txBox="1"/>
          <p:nvPr/>
        </p:nvSpPr>
        <p:spPr>
          <a:xfrm>
            <a:off x="292608" y="2523744"/>
            <a:ext cx="11387328" cy="707886"/>
          </a:xfrm>
          <a:prstGeom prst="rect">
            <a:avLst/>
          </a:prstGeom>
          <a:noFill/>
        </p:spPr>
        <p:txBody>
          <a:bodyPr wrap="square" rtlCol="0">
            <a:spAutoFit/>
          </a:bodyPr>
          <a:lstStyle/>
          <a:p>
            <a:r>
              <a:rPr lang="en-US" sz="2000" dirty="0" smtClean="0">
                <a:solidFill>
                  <a:srgbClr val="C00000"/>
                </a:solidFill>
              </a:rPr>
              <a:t>The claim is your groups answer to the </a:t>
            </a:r>
            <a:r>
              <a:rPr lang="en-US" sz="2000" dirty="0" err="1" smtClean="0">
                <a:solidFill>
                  <a:srgbClr val="C00000"/>
                </a:solidFill>
              </a:rPr>
              <a:t>quiding</a:t>
            </a:r>
            <a:r>
              <a:rPr lang="en-US" sz="2000" dirty="0" smtClean="0">
                <a:solidFill>
                  <a:srgbClr val="C00000"/>
                </a:solidFill>
              </a:rPr>
              <a:t> question.  This is based upon the known facts and information your group has discovered or have been given.</a:t>
            </a:r>
            <a:endParaRPr lang="en-US" sz="2000" dirty="0">
              <a:solidFill>
                <a:srgbClr val="C00000"/>
              </a:solidFill>
            </a:endParaRPr>
          </a:p>
        </p:txBody>
      </p:sp>
      <p:sp>
        <p:nvSpPr>
          <p:cNvPr id="6" name="TextBox 5"/>
          <p:cNvSpPr txBox="1"/>
          <p:nvPr/>
        </p:nvSpPr>
        <p:spPr>
          <a:xfrm>
            <a:off x="377952" y="3425952"/>
            <a:ext cx="10838688" cy="707886"/>
          </a:xfrm>
          <a:prstGeom prst="rect">
            <a:avLst/>
          </a:prstGeom>
          <a:noFill/>
        </p:spPr>
        <p:txBody>
          <a:bodyPr wrap="square" rtlCol="0">
            <a:spAutoFit/>
          </a:bodyPr>
          <a:lstStyle/>
          <a:p>
            <a:r>
              <a:rPr lang="en-US" sz="2000" dirty="0" smtClean="0">
                <a:solidFill>
                  <a:srgbClr val="C00000"/>
                </a:solidFill>
              </a:rPr>
              <a:t>The evidence is an analysis and interpretation of the data you have collected.  It is produced by the experiment or test you have developed.</a:t>
            </a:r>
            <a:endParaRPr lang="en-US" sz="2000" dirty="0">
              <a:solidFill>
                <a:srgbClr val="C00000"/>
              </a:solidFill>
            </a:endParaRPr>
          </a:p>
        </p:txBody>
      </p:sp>
      <p:sp>
        <p:nvSpPr>
          <p:cNvPr id="7" name="TextBox 6"/>
          <p:cNvSpPr txBox="1"/>
          <p:nvPr/>
        </p:nvSpPr>
        <p:spPr>
          <a:xfrm>
            <a:off x="292608" y="4364736"/>
            <a:ext cx="11277600" cy="707886"/>
          </a:xfrm>
          <a:prstGeom prst="rect">
            <a:avLst/>
          </a:prstGeom>
          <a:noFill/>
        </p:spPr>
        <p:txBody>
          <a:bodyPr wrap="square" rtlCol="0">
            <a:spAutoFit/>
          </a:bodyPr>
          <a:lstStyle/>
          <a:p>
            <a:r>
              <a:rPr lang="en-US" sz="2000" dirty="0" smtClean="0">
                <a:solidFill>
                  <a:srgbClr val="C00000"/>
                </a:solidFill>
              </a:rPr>
              <a:t>The justification of the evidence is why your group thinks that the evidence matters.  This justification is important because scientist can use different kinds of evidence to support their claims.</a:t>
            </a:r>
            <a:endParaRPr lang="en-US" sz="2000" dirty="0">
              <a:solidFill>
                <a:srgbClr val="C00000"/>
              </a:solidFill>
            </a:endParaRPr>
          </a:p>
        </p:txBody>
      </p:sp>
    </p:spTree>
    <p:extLst>
      <p:ext uri="{BB962C8B-B14F-4D97-AF65-F5344CB8AC3E}">
        <p14:creationId xmlns:p14="http://schemas.microsoft.com/office/powerpoint/2010/main" val="2751911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31648"/>
            <a:ext cx="11631168" cy="1938992"/>
          </a:xfrm>
          <a:prstGeom prst="rect">
            <a:avLst/>
          </a:prstGeom>
          <a:noFill/>
        </p:spPr>
        <p:txBody>
          <a:bodyPr wrap="square" rtlCol="0">
            <a:spAutoFit/>
          </a:bodyPr>
          <a:lstStyle/>
          <a:p>
            <a:r>
              <a:rPr lang="en-US" sz="2400" dirty="0" smtClean="0"/>
              <a:t>Once your group has all of your information on the white board, we begin the argumentation session.  </a:t>
            </a:r>
            <a:r>
              <a:rPr lang="en-US" sz="2400" dirty="0" smtClean="0"/>
              <a:t>This </a:t>
            </a:r>
            <a:r>
              <a:rPr lang="en-US" sz="2400" dirty="0" smtClean="0"/>
              <a:t>allows groups to share their arguments.  Two members of each group remain with the white board, while the other members go to other lab stations to listen to and critique the other arguments. This is similar to what scientist  do when they propose, support, evaluate, and refine new ideas.  </a:t>
            </a:r>
            <a:endParaRPr lang="en-US" sz="2400" dirty="0"/>
          </a:p>
        </p:txBody>
      </p:sp>
      <p:sp>
        <p:nvSpPr>
          <p:cNvPr id="3" name="TextBox 2"/>
          <p:cNvSpPr txBox="1"/>
          <p:nvPr/>
        </p:nvSpPr>
        <p:spPr>
          <a:xfrm>
            <a:off x="304800" y="2292096"/>
            <a:ext cx="11497056" cy="1200329"/>
          </a:xfrm>
          <a:prstGeom prst="rect">
            <a:avLst/>
          </a:prstGeom>
          <a:noFill/>
        </p:spPr>
        <p:txBody>
          <a:bodyPr wrap="square" rtlCol="0">
            <a:spAutoFit/>
          </a:bodyPr>
          <a:lstStyle/>
          <a:p>
            <a:r>
              <a:rPr lang="en-US" sz="2400" dirty="0" smtClean="0"/>
              <a:t>If you are presenting your </a:t>
            </a:r>
            <a:r>
              <a:rPr lang="en-US" sz="2400" dirty="0" smtClean="0"/>
              <a:t>group’s </a:t>
            </a:r>
            <a:r>
              <a:rPr lang="en-US" sz="2400" dirty="0" smtClean="0"/>
              <a:t>argument, your goal is to share your ideas and answer questions.  You should also keep a record of the critiques and suggestions made by your classmates so you can use this feedback to make your initial argument stronger.  </a:t>
            </a:r>
            <a:endParaRPr lang="en-US" sz="2400" dirty="0"/>
          </a:p>
        </p:txBody>
      </p:sp>
      <p:sp>
        <p:nvSpPr>
          <p:cNvPr id="4" name="TextBox 3"/>
          <p:cNvSpPr txBox="1"/>
          <p:nvPr/>
        </p:nvSpPr>
        <p:spPr>
          <a:xfrm>
            <a:off x="304800" y="3718560"/>
            <a:ext cx="11497056" cy="1938992"/>
          </a:xfrm>
          <a:prstGeom prst="rect">
            <a:avLst/>
          </a:prstGeom>
          <a:noFill/>
        </p:spPr>
        <p:txBody>
          <a:bodyPr wrap="square" rtlCol="0">
            <a:spAutoFit/>
          </a:bodyPr>
          <a:lstStyle/>
          <a:p>
            <a:r>
              <a:rPr lang="en-US" sz="2400" dirty="0" smtClean="0"/>
              <a:t>If you are critiquing your classmates’ arguments, your goal is to look for mistakes in your classmates arguments and offer suggestions for improvement so these mistakes can be fixed.  You should also look for ways to make your groups arguments stronger by looking at the things other groups did well.  You will keep track of these to share with your group and use to strengthen your argument.</a:t>
            </a:r>
            <a:endParaRPr lang="en-US" sz="2400" dirty="0"/>
          </a:p>
        </p:txBody>
      </p:sp>
    </p:spTree>
    <p:extLst>
      <p:ext uri="{BB962C8B-B14F-4D97-AF65-F5344CB8AC3E}">
        <p14:creationId xmlns:p14="http://schemas.microsoft.com/office/powerpoint/2010/main" val="3984068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292608"/>
            <a:ext cx="11558016" cy="830997"/>
          </a:xfrm>
          <a:prstGeom prst="rect">
            <a:avLst/>
          </a:prstGeom>
          <a:noFill/>
        </p:spPr>
        <p:txBody>
          <a:bodyPr wrap="square" rtlCol="0">
            <a:spAutoFit/>
          </a:bodyPr>
          <a:lstStyle/>
          <a:p>
            <a:r>
              <a:rPr lang="en-US" sz="2400" dirty="0" smtClean="0"/>
              <a:t>Once the argumentation session is complete, you will have a chance to meet with your group and revise your initial argument.</a:t>
            </a:r>
            <a:endParaRPr lang="en-US" sz="2400" dirty="0"/>
          </a:p>
        </p:txBody>
      </p:sp>
      <p:sp>
        <p:nvSpPr>
          <p:cNvPr id="3" name="TextBox 2"/>
          <p:cNvSpPr txBox="1"/>
          <p:nvPr/>
        </p:nvSpPr>
        <p:spPr>
          <a:xfrm>
            <a:off x="402336" y="1645920"/>
            <a:ext cx="11545824" cy="830997"/>
          </a:xfrm>
          <a:prstGeom prst="rect">
            <a:avLst/>
          </a:prstGeom>
          <a:noFill/>
        </p:spPr>
        <p:txBody>
          <a:bodyPr wrap="square" rtlCol="0">
            <a:spAutoFit/>
          </a:bodyPr>
          <a:lstStyle/>
          <a:p>
            <a:r>
              <a:rPr lang="en-US" sz="2400" dirty="0" smtClean="0"/>
              <a:t>Your group may need to gather more data or design a new way to test one or more alternative claims.</a:t>
            </a:r>
            <a:endParaRPr lang="en-US" sz="2400" dirty="0"/>
          </a:p>
        </p:txBody>
      </p:sp>
      <p:sp>
        <p:nvSpPr>
          <p:cNvPr id="4" name="TextBox 3"/>
          <p:cNvSpPr txBox="1"/>
          <p:nvPr/>
        </p:nvSpPr>
        <p:spPr>
          <a:xfrm>
            <a:off x="402336" y="2694432"/>
            <a:ext cx="11277600" cy="461665"/>
          </a:xfrm>
          <a:prstGeom prst="rect">
            <a:avLst/>
          </a:prstGeom>
          <a:noFill/>
        </p:spPr>
        <p:txBody>
          <a:bodyPr wrap="square" rtlCol="0">
            <a:spAutoFit/>
          </a:bodyPr>
          <a:lstStyle/>
          <a:p>
            <a:r>
              <a:rPr lang="en-US" sz="2400" dirty="0" smtClean="0"/>
              <a:t>Your goal at this point is to present the best argument possible.</a:t>
            </a:r>
            <a:endParaRPr lang="en-US" sz="2400" dirty="0"/>
          </a:p>
        </p:txBody>
      </p:sp>
    </p:spTree>
    <p:extLst>
      <p:ext uri="{BB962C8B-B14F-4D97-AF65-F5344CB8AC3E}">
        <p14:creationId xmlns:p14="http://schemas.microsoft.com/office/powerpoint/2010/main" val="2374427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1320</TotalTime>
  <Words>833</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Utica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JACOBS, ROBERT</dc:creator>
  <cp:lastModifiedBy>JACOBS, ROBERT</cp:lastModifiedBy>
  <cp:revision>19</cp:revision>
  <dcterms:created xsi:type="dcterms:W3CDTF">2015-09-17T11:23:44Z</dcterms:created>
  <dcterms:modified xsi:type="dcterms:W3CDTF">2016-10-14T11:47:41Z</dcterms:modified>
</cp:coreProperties>
</file>